
<file path=[Content_Types].xml><?xml version="1.0" encoding="utf-8"?>
<Types xmlns="http://schemas.openxmlformats.org/package/2006/content-types"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597" r:id="rId3"/>
    <p:sldId id="258" r:id="rId4"/>
    <p:sldId id="260" r:id="rId5"/>
    <p:sldId id="637" r:id="rId6"/>
    <p:sldId id="598" r:id="rId7"/>
    <p:sldId id="606" r:id="rId8"/>
    <p:sldId id="607" r:id="rId9"/>
    <p:sldId id="615" r:id="rId10"/>
    <p:sldId id="616" r:id="rId11"/>
    <p:sldId id="617" r:id="rId12"/>
    <p:sldId id="622" r:id="rId13"/>
    <p:sldId id="639" r:id="rId14"/>
    <p:sldId id="646" r:id="rId15"/>
    <p:sldId id="641" r:id="rId16"/>
    <p:sldId id="643" r:id="rId17"/>
    <p:sldId id="623" r:id="rId18"/>
    <p:sldId id="624" r:id="rId19"/>
    <p:sldId id="629" r:id="rId20"/>
    <p:sldId id="630" r:id="rId21"/>
    <p:sldId id="631" r:id="rId22"/>
    <p:sldId id="632" r:id="rId23"/>
    <p:sldId id="633" r:id="rId24"/>
    <p:sldId id="638" r:id="rId25"/>
    <p:sldId id="636" r:id="rId2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2E29"/>
    <a:srgbClr val="596E95"/>
    <a:srgbClr val="87690F"/>
    <a:srgbClr val="8149AB"/>
    <a:srgbClr val="DDCDE8"/>
    <a:srgbClr val="FF0000"/>
    <a:srgbClr val="00B050"/>
    <a:srgbClr val="5C91A1"/>
    <a:srgbClr val="FCF214"/>
    <a:srgbClr val="FD9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6" autoAdjust="0"/>
    <p:restoredTop sz="73913" autoAdjust="0"/>
  </p:normalViewPr>
  <p:slideViewPr>
    <p:cSldViewPr snapToGrid="0">
      <p:cViewPr varScale="1">
        <p:scale>
          <a:sx n="69" d="100"/>
          <a:sy n="69" d="100"/>
        </p:scale>
        <p:origin x="1176" y="7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4A683-3E92-4F10-8451-0D6743264B6A}" type="datetimeFigureOut">
              <a:rPr lang="de-CH" smtClean="0"/>
              <a:t>09.09.2022</a:t>
            </a:fld>
            <a:endParaRPr lang="de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256015-BAE4-4932-9D32-48453A5F32BF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70689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256015-BAE4-4932-9D32-48453A5F32BF}" type="slidenum">
              <a:rPr lang="de-CH" smtClean="0"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55993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256015-BAE4-4932-9D32-48453A5F32BF}" type="slidenum">
              <a:rPr lang="de-CH" smtClean="0"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78899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256015-BAE4-4932-9D32-48453A5F32BF}" type="slidenum">
              <a:rPr lang="de-CH" smtClean="0"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96980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256015-BAE4-4932-9D32-48453A5F32BF}" type="slidenum">
              <a:rPr lang="de-CH" smtClean="0"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03380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256015-BAE4-4932-9D32-48453A5F32BF}" type="slidenum">
              <a:rPr lang="de-CH" smtClean="0"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330540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256015-BAE4-4932-9D32-48453A5F32BF}" type="slidenum">
              <a:rPr lang="de-CH" smtClean="0"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148721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256015-BAE4-4932-9D32-48453A5F32BF}" type="slidenum">
              <a:rPr lang="de-CH" smtClean="0"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04768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9489B-4A30-4BBC-9E8F-6A692B344E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689704-D546-43F9-B8C1-961ED9C5D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39E05C-7303-441A-AFAD-8720EC3E9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6660D-1634-42F3-B9C2-967BD6600843}" type="datetimeFigureOut">
              <a:rPr lang="de-CH" smtClean="0"/>
              <a:t>09.09.2022</a:t>
            </a:fld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FC9653-D78C-4212-ADB6-FFF9140F5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8E8CA8-EC68-46FC-A953-037DFDFE3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215CE-7B84-4250-BDDE-C82737421B4F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3197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88164-4086-4927-86FB-C01E9F2C0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40D63A-738E-4FB8-B4D7-A932927354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F558EF-2008-48EC-B91A-AD03F07B4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6660D-1634-42F3-B9C2-967BD6600843}" type="datetimeFigureOut">
              <a:rPr lang="de-CH" smtClean="0"/>
              <a:t>09.09.2022</a:t>
            </a:fld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6D02AD-C454-4483-AA9E-1FB878775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01FE6-EB71-471C-B2E2-3CC118F14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215CE-7B84-4250-BDDE-C82737421B4F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3300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CB9651-226C-4965-9082-AEE6E332AC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DEFA02-B994-4996-AB11-4E3B0A2976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598B21-6647-4148-B57A-5DE1BE78E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6660D-1634-42F3-B9C2-967BD6600843}" type="datetimeFigureOut">
              <a:rPr lang="de-CH" smtClean="0"/>
              <a:t>09.09.2022</a:t>
            </a:fld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4132E-11B8-4C3A-802C-2476E3F6D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5B8DB6-FC2D-41C8-982A-5539244DA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215CE-7B84-4250-BDDE-C82737421B4F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407657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A429C-CF6C-4616-ADF2-B4F71EFA0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239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70E4DB-8F4A-41E7-8264-1442A471C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6660D-1634-42F3-B9C2-967BD6600843}" type="datetimeFigureOut">
              <a:rPr lang="de-CH" smtClean="0"/>
              <a:t>09.09.2022</a:t>
            </a:fld>
            <a:endParaRPr lang="de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B5B366-B8C6-4181-AA7C-FA7AF84C4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9B9409-6F80-46EA-84B0-6DFE4C03A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215CE-7B84-4250-BDDE-C82737421B4F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89788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67D02-9817-4481-8BC3-64523203F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87673-9CFA-486B-AA13-7C12037AE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0795BA-01B2-40CF-8B71-1629ADDEE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6660D-1634-42F3-B9C2-967BD6600843}" type="datetimeFigureOut">
              <a:rPr lang="de-CH" smtClean="0"/>
              <a:t>09.09.2022</a:t>
            </a:fld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AF5DFB-F68B-48EC-BA6E-8D4633291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BE1CB-B0C5-4880-842F-5204A07FF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215CE-7B84-4250-BDDE-C82737421B4F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1139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AFE70-2C10-473D-AB35-DC01CC62C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02EB92-81FB-4B9C-9F58-B0C6377FC5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74D2C9-AE86-4E67-84EC-B4B4CABAD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6660D-1634-42F3-B9C2-967BD6600843}" type="datetimeFigureOut">
              <a:rPr lang="de-CH" smtClean="0"/>
              <a:t>09.09.2022</a:t>
            </a:fld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56EE37-F220-4088-AF4F-5D2915D15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B2044-F0E6-491C-BC91-13FAB815F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215CE-7B84-4250-BDDE-C82737421B4F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9078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5B1AE-E3A1-4F6E-91EB-32D99D27A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B8811-8118-4F82-9479-F61F79BFF2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AB71C3-BBE1-499C-B69A-8EE2A36C4A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153DFD-CC26-4CD4-AC79-6011A65D3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6660D-1634-42F3-B9C2-967BD6600843}" type="datetimeFigureOut">
              <a:rPr lang="de-CH" smtClean="0"/>
              <a:t>09.09.2022</a:t>
            </a:fld>
            <a:endParaRPr lang="de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3B1894-ACA6-4AF4-9BCD-126F95128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C10F8-D87C-441C-A0A8-497496270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215CE-7B84-4250-BDDE-C82737421B4F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2723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1AB15-3B6C-446A-9247-718218BFD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8C4D0F-93F2-44E5-A0F7-6650AF6B68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BB364D-43DB-47C5-B5F4-1F188918FD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EE899A-8076-4F59-844C-2A2DF27AF8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144ED1-1ED1-4238-9E2D-C50058E18D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E71D95-9D02-434B-B787-4561A2191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6660D-1634-42F3-B9C2-967BD6600843}" type="datetimeFigureOut">
              <a:rPr lang="de-CH" smtClean="0"/>
              <a:t>09.09.2022</a:t>
            </a:fld>
            <a:endParaRPr lang="de-C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0C3C2B-C8A8-4935-81B4-2024CFA07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124AD4-FD7E-47EB-A57A-A31B78205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215CE-7B84-4250-BDDE-C82737421B4F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50557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E15D2-F721-44D9-BFE4-051BB443A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A60D54-C2B1-4504-8817-17F0B8C8A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6660D-1634-42F3-B9C2-967BD6600843}" type="datetimeFigureOut">
              <a:rPr lang="de-CH" smtClean="0"/>
              <a:t>09.09.2022</a:t>
            </a:fld>
            <a:endParaRPr lang="de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7D335C-B5AB-4D46-A83A-C2E784195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EF4DDB-3024-40A6-AE14-898499D4E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215CE-7B84-4250-BDDE-C82737421B4F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53604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57720C-48D4-487C-8E7E-5D8A94DAA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6660D-1634-42F3-B9C2-967BD6600843}" type="datetimeFigureOut">
              <a:rPr lang="de-CH" smtClean="0"/>
              <a:t>09.09.2022</a:t>
            </a:fld>
            <a:endParaRPr lang="de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D0A93F-08BD-41D9-BC9B-E7CBDE181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B7B16-B08F-4EC9-AC8A-BE7B0149A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215CE-7B84-4250-BDDE-C82737421B4F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62842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04935-A4B8-4A33-A9D6-69AA06292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9EB8C-1BBA-4AAE-9504-7A0F541721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864F0-2CC4-4D60-89F4-B0229A4E6E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3922ED-A319-435B-9DBF-7B27D8A3B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6660D-1634-42F3-B9C2-967BD6600843}" type="datetimeFigureOut">
              <a:rPr lang="de-CH" smtClean="0"/>
              <a:t>09.09.2022</a:t>
            </a:fld>
            <a:endParaRPr lang="de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8290A4-7C99-4679-B428-6253E9918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E7D7C1-F925-4F40-AD10-CD7A55EA8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215CE-7B84-4250-BDDE-C82737421B4F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04079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A94BA-79B8-4F24-8115-59F1C4BBF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5C10FC-EE08-4CB2-A89E-A36A4E18E9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1A6EB4-A860-41BA-BBAC-18DFC15786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1D10CF-61A1-4FFE-B3A8-47A24EE36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6660D-1634-42F3-B9C2-967BD6600843}" type="datetimeFigureOut">
              <a:rPr lang="de-CH" smtClean="0"/>
              <a:t>09.09.2022</a:t>
            </a:fld>
            <a:endParaRPr lang="de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3DE61A-FF5F-44D9-8DDF-590E00164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0828A9-C0C1-4015-936D-82FB3D219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215CE-7B84-4250-BDDE-C82737421B4F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29842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F42E5B-2EE5-44EB-8321-579A8CA32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F1A2AD-7E1F-4CFE-8A18-6AAF94EF8E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20A6B0-28F9-4F0A-BD32-09341CFE5D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6660D-1634-42F3-B9C2-967BD6600843}" type="datetimeFigureOut">
              <a:rPr lang="de-CH" smtClean="0"/>
              <a:t>09.09.2022</a:t>
            </a:fld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6C04-968A-472C-9B04-9C5F834E4A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8B5663-96B1-40A1-8CD1-37D565978F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215CE-7B84-4250-BDDE-C82737421B4F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59745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benjamin.towbin@unibe.ch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2C034-BF85-4FCC-9426-06FA805698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H" dirty="0"/>
              <a:t>Gastrulation</a:t>
            </a:r>
            <a:endParaRPr lang="de-CH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8F4E8A-DF28-4166-9B3B-47337D478B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CH" dirty="0"/>
              <a:t>Benjamin Towbin</a:t>
            </a:r>
          </a:p>
          <a:p>
            <a:r>
              <a:rPr lang="en-CH" dirty="0"/>
              <a:t>Institute of Cell Biology, University of Bern</a:t>
            </a:r>
          </a:p>
          <a:p>
            <a:r>
              <a:rPr lang="en-CH" dirty="0">
                <a:hlinkClick r:id="rId3"/>
              </a:rPr>
              <a:t>benjamin.towbin@unibe.ch</a:t>
            </a:r>
            <a:endParaRPr lang="en-CH" dirty="0"/>
          </a:p>
          <a:p>
            <a:r>
              <a:rPr lang="en-CH" dirty="0"/>
              <a:t>www.towbinlab.org</a:t>
            </a: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484602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CDD66A6B-F387-4550-AC63-80C8098EFA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4" t="21671" r="4300" b="17266"/>
          <a:stretch/>
        </p:blipFill>
        <p:spPr>
          <a:xfrm>
            <a:off x="1865150" y="1426128"/>
            <a:ext cx="8456100" cy="42280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2E952F-7F0F-470A-922C-F16038BB830E}"/>
              </a:ext>
            </a:extLst>
          </p:cNvPr>
          <p:cNvSpPr txBox="1"/>
          <p:nvPr/>
        </p:nvSpPr>
        <p:spPr>
          <a:xfrm>
            <a:off x="-25400" y="6537346"/>
            <a:ext cx="718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dirty="0">
                <a:solidFill>
                  <a:schemeClr val="bg1"/>
                </a:solidFill>
              </a:rPr>
              <a:t>Source of Figures: Scott Gilbert – Developmental Biology</a:t>
            </a:r>
            <a:endParaRPr lang="de-CH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368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23FDA9EE-1D6B-4FC8-BBB4-51B0719490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5" t="10248" r="3429" b="6618"/>
          <a:stretch/>
        </p:blipFill>
        <p:spPr>
          <a:xfrm>
            <a:off x="933254" y="16484"/>
            <a:ext cx="10153678" cy="684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12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3AB77-1CE9-4F2F-84BB-394523B0C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H" dirty="0"/>
              <a:t>Part II: Cell fate determination</a:t>
            </a:r>
            <a:endParaRPr lang="de-CH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1E8A4D-0089-42B2-AEB6-37A054DB6A0A}"/>
              </a:ext>
            </a:extLst>
          </p:cNvPr>
          <p:cNvSpPr txBox="1"/>
          <p:nvPr/>
        </p:nvSpPr>
        <p:spPr>
          <a:xfrm>
            <a:off x="5660323" y="3918342"/>
            <a:ext cx="62033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b="1" dirty="0"/>
              <a:t>Cell fate determination: </a:t>
            </a:r>
            <a:r>
              <a:rPr lang="en-CH" dirty="0"/>
              <a:t>Process during which a cell is determined to develop a specific cell type, independent of its neighbourhood.</a:t>
            </a:r>
            <a:endParaRPr lang="de-CH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21CF42A-D075-4308-BB91-D787AD97E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899" y="1387549"/>
            <a:ext cx="5483923" cy="454010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F1336DD-6FC5-4135-B615-22406228F0E3}"/>
              </a:ext>
            </a:extLst>
          </p:cNvPr>
          <p:cNvGrpSpPr/>
          <p:nvPr/>
        </p:nvGrpSpPr>
        <p:grpSpPr>
          <a:xfrm>
            <a:off x="5330714" y="1733549"/>
            <a:ext cx="6305540" cy="1569660"/>
            <a:chOff x="5330714" y="1733549"/>
            <a:chExt cx="6305540" cy="156966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3D6A7F8-487D-4607-926D-976BBDC7EFDB}"/>
                </a:ext>
              </a:extLst>
            </p:cNvPr>
            <p:cNvSpPr txBox="1"/>
            <p:nvPr/>
          </p:nvSpPr>
          <p:spPr>
            <a:xfrm>
              <a:off x="6959831" y="1843343"/>
              <a:ext cx="87671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8000" dirty="0">
                  <a:sym typeface="Symbol" panose="05050102010706020507" pitchFamily="18" charset="2"/>
                </a:rPr>
                <a:t></a:t>
              </a:r>
              <a:endParaRPr lang="de-CH" sz="8000" dirty="0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4387562-F126-438E-AD28-146468100244}"/>
                </a:ext>
              </a:extLst>
            </p:cNvPr>
            <p:cNvGrpSpPr/>
            <p:nvPr/>
          </p:nvGrpSpPr>
          <p:grpSpPr>
            <a:xfrm>
              <a:off x="5330714" y="1733549"/>
              <a:ext cx="6305540" cy="1569660"/>
              <a:chOff x="5330714" y="1733549"/>
              <a:chExt cx="6305540" cy="1569660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DD23BD6-1DBE-4D27-B6AC-CFB5EDD449B1}"/>
                  </a:ext>
                </a:extLst>
              </p:cNvPr>
              <p:cNvSpPr txBox="1"/>
              <p:nvPr/>
            </p:nvSpPr>
            <p:spPr>
              <a:xfrm>
                <a:off x="5330714" y="1733549"/>
                <a:ext cx="1876212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H" sz="4800" b="1" dirty="0"/>
                  <a:t>fate map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2E834A3-1A68-4408-AE33-E810A6D02BC9}"/>
                  </a:ext>
                </a:extLst>
              </p:cNvPr>
              <p:cNvSpPr txBox="1"/>
              <p:nvPr/>
            </p:nvSpPr>
            <p:spPr>
              <a:xfrm>
                <a:off x="7594543" y="1733549"/>
                <a:ext cx="4041711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H" sz="4800" b="1" dirty="0"/>
                  <a:t>cell fate determination</a:t>
                </a:r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E0988E8-CB47-457D-809C-015A9A5164A1}"/>
              </a:ext>
            </a:extLst>
          </p:cNvPr>
          <p:cNvSpPr txBox="1"/>
          <p:nvPr/>
        </p:nvSpPr>
        <p:spPr>
          <a:xfrm>
            <a:off x="1462054" y="930349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/>
              <a:t>fate map of the blastula</a:t>
            </a:r>
            <a:endParaRPr lang="de-CH" b="1" dirty="0"/>
          </a:p>
        </p:txBody>
      </p:sp>
    </p:spTree>
    <p:extLst>
      <p:ext uri="{BB962C8B-B14F-4D97-AF65-F5344CB8AC3E}">
        <p14:creationId xmlns:p14="http://schemas.microsoft.com/office/powerpoint/2010/main" val="17684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3AB77-1CE9-4F2F-84BB-394523B0C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80007"/>
          </a:xfrm>
        </p:spPr>
        <p:txBody>
          <a:bodyPr>
            <a:normAutofit/>
          </a:bodyPr>
          <a:lstStyle/>
          <a:p>
            <a:r>
              <a:rPr lang="en-CH" dirty="0"/>
              <a:t>Hans Spemann was an influential developmental biologist in the 1920s</a:t>
            </a:r>
            <a:endParaRPr lang="de-CH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1787856-E766-4FC9-B94C-DB825C136FD7}"/>
              </a:ext>
            </a:extLst>
          </p:cNvPr>
          <p:cNvGrpSpPr/>
          <p:nvPr/>
        </p:nvGrpSpPr>
        <p:grpSpPr>
          <a:xfrm>
            <a:off x="3430589" y="1603821"/>
            <a:ext cx="3605306" cy="4844324"/>
            <a:chOff x="6717699" y="1603821"/>
            <a:chExt cx="3605306" cy="4844324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EC82797F-D07F-4A17-A2FC-187D839C4A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519"/>
            <a:stretch/>
          </p:blipFill>
          <p:spPr bwMode="auto">
            <a:xfrm>
              <a:off x="6717699" y="1603821"/>
              <a:ext cx="3605306" cy="44023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195D2B5-90AC-4DC5-86B2-61A18EBC2AFB}"/>
                </a:ext>
              </a:extLst>
            </p:cNvPr>
            <p:cNvSpPr txBox="1"/>
            <p:nvPr/>
          </p:nvSpPr>
          <p:spPr>
            <a:xfrm>
              <a:off x="7694328" y="6078813"/>
              <a:ext cx="165204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H" b="1" dirty="0"/>
                <a:t>Hans Spemann</a:t>
              </a:r>
              <a:endParaRPr lang="de-CH" b="1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73F6CC7-BCD5-4AA7-8DF4-8A4EA6E0BB47}"/>
              </a:ext>
            </a:extLst>
          </p:cNvPr>
          <p:cNvSpPr txBox="1"/>
          <p:nvPr/>
        </p:nvSpPr>
        <p:spPr>
          <a:xfrm>
            <a:off x="8896062" y="6520820"/>
            <a:ext cx="32959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dirty="0"/>
              <a:t>University of Freiburg (Germany)</a:t>
            </a:r>
            <a:endParaRPr lang="de-CH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E88C493-994B-4B6A-A8DB-9C77F0310176}"/>
              </a:ext>
            </a:extLst>
          </p:cNvPr>
          <p:cNvGrpSpPr/>
          <p:nvPr/>
        </p:nvGrpSpPr>
        <p:grpSpPr>
          <a:xfrm>
            <a:off x="7215886" y="1786701"/>
            <a:ext cx="4418299" cy="4042599"/>
            <a:chOff x="7215886" y="1786701"/>
            <a:chExt cx="4418299" cy="404259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203C9A6-035C-455D-AD65-ACE0A2C4EA62}"/>
                </a:ext>
              </a:extLst>
            </p:cNvPr>
            <p:cNvGrpSpPr/>
            <p:nvPr/>
          </p:nvGrpSpPr>
          <p:grpSpPr>
            <a:xfrm>
              <a:off x="7215886" y="1786701"/>
              <a:ext cx="4418299" cy="4042599"/>
              <a:chOff x="7215886" y="1786701"/>
              <a:chExt cx="4418299" cy="4042599"/>
            </a:xfrm>
          </p:grpSpPr>
          <p:pic>
            <p:nvPicPr>
              <p:cNvPr id="7" name="Picture 6" descr="A picture containing clipart&#10;&#10;Description automatically generated">
                <a:extLst>
                  <a:ext uri="{FF2B5EF4-FFF2-40B4-BE49-F238E27FC236}">
                    <a16:creationId xmlns:a16="http://schemas.microsoft.com/office/drawing/2014/main" id="{4C741EE5-6DF0-407A-BBCF-88C49E79EF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5975" r="69225" b="13697"/>
              <a:stretch/>
            </p:blipFill>
            <p:spPr>
              <a:xfrm>
                <a:off x="7375203" y="1863090"/>
                <a:ext cx="4060086" cy="3966210"/>
              </a:xfrm>
              <a:prstGeom prst="rect">
                <a:avLst/>
              </a:prstGeom>
            </p:spPr>
          </p:pic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FCD5DEA-D33E-4A78-8C6F-5801F128D4D6}"/>
                  </a:ext>
                </a:extLst>
              </p:cNvPr>
              <p:cNvSpPr txBox="1"/>
              <p:nvPr/>
            </p:nvSpPr>
            <p:spPr>
              <a:xfrm>
                <a:off x="10389870" y="1786701"/>
                <a:ext cx="124431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H" dirty="0"/>
                  <a:t>fate map:</a:t>
                </a:r>
              </a:p>
              <a:p>
                <a:r>
                  <a:rPr lang="en-CH" dirty="0"/>
                  <a:t>neural cells</a:t>
                </a:r>
                <a:endParaRPr lang="de-CH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9235C10-FE5F-4B68-8A3A-4FA4B7C5AAC8}"/>
                  </a:ext>
                </a:extLst>
              </p:cNvPr>
              <p:cNvSpPr txBox="1"/>
              <p:nvPr/>
            </p:nvSpPr>
            <p:spPr>
              <a:xfrm>
                <a:off x="7215886" y="1812191"/>
                <a:ext cx="108125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H" dirty="0"/>
                  <a:t>fate map:</a:t>
                </a:r>
              </a:p>
              <a:p>
                <a:r>
                  <a:rPr lang="en-CH" dirty="0"/>
                  <a:t>skin cells</a:t>
                </a:r>
                <a:endParaRPr lang="de-CH" dirty="0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2C059BF-B253-414D-AAFE-97D52D819EA2}"/>
                </a:ext>
              </a:extLst>
            </p:cNvPr>
            <p:cNvSpPr txBox="1"/>
            <p:nvPr/>
          </p:nvSpPr>
          <p:spPr>
            <a:xfrm>
              <a:off x="8666967" y="5415633"/>
              <a:ext cx="14765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b="1" dirty="0"/>
                <a:t>early gastrula</a:t>
              </a:r>
              <a:endParaRPr lang="de-CH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28111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cture containing clipart&#10;&#10;Description automatically generated">
            <a:extLst>
              <a:ext uri="{FF2B5EF4-FFF2-40B4-BE49-F238E27FC236}">
                <a16:creationId xmlns:a16="http://schemas.microsoft.com/office/drawing/2014/main" id="{05409BA3-CF1C-4262-8E25-35C8947A54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75" b="13697"/>
          <a:stretch/>
        </p:blipFill>
        <p:spPr>
          <a:xfrm>
            <a:off x="127169" y="3205406"/>
            <a:ext cx="5715000" cy="17181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BE7254-B401-4C39-8A4F-BF965DC73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25484"/>
          </a:xfrm>
        </p:spPr>
        <p:txBody>
          <a:bodyPr>
            <a:normAutofit fontScale="90000"/>
          </a:bodyPr>
          <a:lstStyle/>
          <a:p>
            <a:r>
              <a:rPr lang="en-CH" dirty="0"/>
              <a:t>Spemann’s transplantation experiments showed that early gastrula tissues are not pre-determined</a:t>
            </a:r>
            <a:endParaRPr lang="de-CH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E850EF-9E13-42C7-BCFF-3D2B354BD542}"/>
              </a:ext>
            </a:extLst>
          </p:cNvPr>
          <p:cNvSpPr txBox="1"/>
          <p:nvPr/>
        </p:nvSpPr>
        <p:spPr>
          <a:xfrm>
            <a:off x="436027" y="1579357"/>
            <a:ext cx="5090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/>
              <a:t>Early gastrula: Cells are not committed to a cell fate</a:t>
            </a:r>
            <a:endParaRPr lang="de-CH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F32BD3-67D6-4F0B-9068-684F6349968A}"/>
              </a:ext>
            </a:extLst>
          </p:cNvPr>
          <p:cNvSpPr txBox="1"/>
          <p:nvPr/>
        </p:nvSpPr>
        <p:spPr>
          <a:xfrm>
            <a:off x="670450" y="4828625"/>
            <a:ext cx="752129" cy="369332"/>
          </a:xfrm>
          <a:prstGeom prst="rect">
            <a:avLst/>
          </a:prstGeom>
          <a:solidFill>
            <a:srgbClr val="F5B4B2"/>
          </a:solidFill>
          <a:ln>
            <a:solidFill>
              <a:srgbClr val="F5B4B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CH" dirty="0"/>
              <a:t>donor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3CEFD8-1D1E-4A8E-B477-028B5DC28E65}"/>
              </a:ext>
            </a:extLst>
          </p:cNvPr>
          <p:cNvSpPr txBox="1"/>
          <p:nvPr/>
        </p:nvSpPr>
        <p:spPr>
          <a:xfrm>
            <a:off x="2327884" y="4828625"/>
            <a:ext cx="1003736" cy="369332"/>
          </a:xfrm>
          <a:prstGeom prst="rect">
            <a:avLst/>
          </a:prstGeom>
          <a:solidFill>
            <a:srgbClr val="FFEFB6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CH" dirty="0"/>
              <a:t>acceptor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95D5ED-C3E0-4065-8B3B-46A4A50C80C8}"/>
              </a:ext>
            </a:extLst>
          </p:cNvPr>
          <p:cNvSpPr txBox="1"/>
          <p:nvPr/>
        </p:nvSpPr>
        <p:spPr>
          <a:xfrm>
            <a:off x="362717" y="5702006"/>
            <a:ext cx="5328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/>
              <a:t>transplanted cells adopt the fate of their new location</a:t>
            </a:r>
            <a:endParaRPr lang="de-CH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9BD3604-BC56-46AF-9504-114C07C25D0C}"/>
              </a:ext>
            </a:extLst>
          </p:cNvPr>
          <p:cNvSpPr txBox="1"/>
          <p:nvPr/>
        </p:nvSpPr>
        <p:spPr>
          <a:xfrm>
            <a:off x="-27591" y="6525533"/>
            <a:ext cx="96957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dirty="0"/>
              <a:t>find original article here (in German): </a:t>
            </a:r>
            <a:r>
              <a:rPr lang="de-CH" dirty="0"/>
              <a:t>https://link.springer.com/content/pdf/10.1007/BF02267308.pdf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9304570-F710-4510-847A-396D12B80402}"/>
              </a:ext>
            </a:extLst>
          </p:cNvPr>
          <p:cNvSpPr/>
          <p:nvPr/>
        </p:nvSpPr>
        <p:spPr>
          <a:xfrm>
            <a:off x="2009104" y="2780092"/>
            <a:ext cx="1541172" cy="905814"/>
          </a:xfrm>
          <a:custGeom>
            <a:avLst/>
            <a:gdLst>
              <a:gd name="connsiteX0" fmla="*/ 261871 w 1541172"/>
              <a:gd name="connsiteY0" fmla="*/ 905814 h 905814"/>
              <a:gd name="connsiteX1" fmla="*/ 403538 w 1541172"/>
              <a:gd name="connsiteY1" fmla="*/ 613893 h 905814"/>
              <a:gd name="connsiteX2" fmla="*/ 905814 w 1541172"/>
              <a:gd name="connsiteY2" fmla="*/ 412124 h 905814"/>
              <a:gd name="connsiteX3" fmla="*/ 1395211 w 1541172"/>
              <a:gd name="connsiteY3" fmla="*/ 429296 h 905814"/>
              <a:gd name="connsiteX4" fmla="*/ 1541172 w 1541172"/>
              <a:gd name="connsiteY4" fmla="*/ 90152 h 905814"/>
              <a:gd name="connsiteX5" fmla="*/ 914400 w 1541172"/>
              <a:gd name="connsiteY5" fmla="*/ 0 h 905814"/>
              <a:gd name="connsiteX6" fmla="*/ 167426 w 1541172"/>
              <a:gd name="connsiteY6" fmla="*/ 193183 h 905814"/>
              <a:gd name="connsiteX7" fmla="*/ 0 w 1541172"/>
              <a:gd name="connsiteY7" fmla="*/ 751268 h 905814"/>
              <a:gd name="connsiteX8" fmla="*/ 261871 w 1541172"/>
              <a:gd name="connsiteY8" fmla="*/ 905814 h 905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1172" h="905814">
                <a:moveTo>
                  <a:pt x="261871" y="905814"/>
                </a:moveTo>
                <a:lnTo>
                  <a:pt x="403538" y="613893"/>
                </a:lnTo>
                <a:lnTo>
                  <a:pt x="905814" y="412124"/>
                </a:lnTo>
                <a:lnTo>
                  <a:pt x="1395211" y="429296"/>
                </a:lnTo>
                <a:lnTo>
                  <a:pt x="1541172" y="90152"/>
                </a:lnTo>
                <a:lnTo>
                  <a:pt x="914400" y="0"/>
                </a:lnTo>
                <a:lnTo>
                  <a:pt x="167426" y="193183"/>
                </a:lnTo>
                <a:lnTo>
                  <a:pt x="0" y="751268"/>
                </a:lnTo>
                <a:lnTo>
                  <a:pt x="261871" y="905814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20758A-14A3-4E3F-AB15-EE78C8162B86}"/>
              </a:ext>
            </a:extLst>
          </p:cNvPr>
          <p:cNvSpPr txBox="1"/>
          <p:nvPr/>
        </p:nvSpPr>
        <p:spPr>
          <a:xfrm>
            <a:off x="355427" y="2258734"/>
            <a:ext cx="156706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H" dirty="0"/>
              <a:t>presumptive</a:t>
            </a:r>
          </a:p>
          <a:p>
            <a:r>
              <a:rPr lang="en-CH" dirty="0"/>
              <a:t>neural tissue</a:t>
            </a:r>
            <a:endParaRPr lang="de-CH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D615960-30A3-47F0-9762-705660E0B07A}"/>
              </a:ext>
            </a:extLst>
          </p:cNvPr>
          <p:cNvSpPr txBox="1"/>
          <p:nvPr/>
        </p:nvSpPr>
        <p:spPr>
          <a:xfrm>
            <a:off x="4380651" y="2258734"/>
            <a:ext cx="130862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H" dirty="0"/>
              <a:t>neural plate</a:t>
            </a:r>
            <a:endParaRPr lang="de-CH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A05E1FA-7094-472C-8C37-4761E575A5F7}"/>
              </a:ext>
            </a:extLst>
          </p:cNvPr>
          <p:cNvSpPr txBox="1"/>
          <p:nvPr/>
        </p:nvSpPr>
        <p:spPr>
          <a:xfrm>
            <a:off x="4066324" y="4736425"/>
            <a:ext cx="1624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H" dirty="0">
                <a:solidFill>
                  <a:srgbClr val="FF0000"/>
                </a:solidFill>
              </a:rPr>
              <a:t>donor cells </a:t>
            </a:r>
          </a:p>
          <a:p>
            <a:pPr algn="ctr"/>
            <a:r>
              <a:rPr lang="en-CH" dirty="0">
                <a:solidFill>
                  <a:srgbClr val="FF0000"/>
                </a:solidFill>
              </a:rPr>
              <a:t>form epidermis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CC3AB1D-9D7C-4504-97DA-1A0B71E5DA33}"/>
              </a:ext>
            </a:extLst>
          </p:cNvPr>
          <p:cNvCxnSpPr>
            <a:cxnSpLocks/>
          </p:cNvCxnSpPr>
          <p:nvPr/>
        </p:nvCxnSpPr>
        <p:spPr>
          <a:xfrm flipH="1">
            <a:off x="2369795" y="3205406"/>
            <a:ext cx="330736" cy="573872"/>
          </a:xfrm>
          <a:prstGeom prst="line">
            <a:avLst/>
          </a:prstGeom>
          <a:ln w="19050">
            <a:headEnd type="none" w="med" len="med"/>
            <a:tailEnd type="none" w="med" len="med"/>
          </a:ln>
          <a:effectLst>
            <a:glow rad="38100">
              <a:schemeClr val="bg1">
                <a:alpha val="6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12CB44F6-C497-4061-BA62-0893140406F6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1138962" y="2905065"/>
            <a:ext cx="313717" cy="666998"/>
          </a:xfrm>
          <a:prstGeom prst="line">
            <a:avLst/>
          </a:prstGeom>
          <a:ln w="19050">
            <a:headEnd type="none" w="med" len="med"/>
            <a:tailEnd type="none" w="med" len="med"/>
          </a:ln>
          <a:effectLst>
            <a:glow rad="38100">
              <a:schemeClr val="bg1">
                <a:alpha val="6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Connector: Curved 30">
            <a:extLst>
              <a:ext uri="{FF2B5EF4-FFF2-40B4-BE49-F238E27FC236}">
                <a16:creationId xmlns:a16="http://schemas.microsoft.com/office/drawing/2014/main" id="{82D62912-11B3-43E3-AD16-E1DABCA68BC3}"/>
              </a:ext>
            </a:extLst>
          </p:cNvPr>
          <p:cNvCxnSpPr>
            <a:cxnSpLocks/>
          </p:cNvCxnSpPr>
          <p:nvPr/>
        </p:nvCxnSpPr>
        <p:spPr>
          <a:xfrm>
            <a:off x="1520456" y="3468999"/>
            <a:ext cx="691427" cy="319687"/>
          </a:xfrm>
          <a:prstGeom prst="curvedConnector3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67848757-532F-430F-9E5C-F2CFEA71B45D}"/>
              </a:ext>
            </a:extLst>
          </p:cNvPr>
          <p:cNvCxnSpPr>
            <a:cxnSpLocks/>
            <a:stCxn id="46" idx="2"/>
          </p:cNvCxnSpPr>
          <p:nvPr/>
        </p:nvCxnSpPr>
        <p:spPr>
          <a:xfrm flipH="1">
            <a:off x="4923041" y="2628066"/>
            <a:ext cx="111924" cy="1223610"/>
          </a:xfrm>
          <a:prstGeom prst="line">
            <a:avLst/>
          </a:prstGeom>
          <a:ln w="19050">
            <a:headEnd type="none" w="med" len="med"/>
            <a:tailEnd type="none" w="med" len="med"/>
          </a:ln>
          <a:effectLst>
            <a:glow rad="38100">
              <a:schemeClr val="bg1">
                <a:alpha val="6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Arrow: Right 43">
            <a:extLst>
              <a:ext uri="{FF2B5EF4-FFF2-40B4-BE49-F238E27FC236}">
                <a16:creationId xmlns:a16="http://schemas.microsoft.com/office/drawing/2014/main" id="{CC340F30-D818-4D2B-A8D2-A3775FB3D789}"/>
              </a:ext>
            </a:extLst>
          </p:cNvPr>
          <p:cNvSpPr/>
          <p:nvPr/>
        </p:nvSpPr>
        <p:spPr>
          <a:xfrm>
            <a:off x="3755299" y="4006828"/>
            <a:ext cx="260444" cy="203557"/>
          </a:xfrm>
          <a:prstGeom prst="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E31C40-E59B-4017-AD95-D8CE3319287A}"/>
              </a:ext>
            </a:extLst>
          </p:cNvPr>
          <p:cNvSpPr txBox="1"/>
          <p:nvPr/>
        </p:nvSpPr>
        <p:spPr>
          <a:xfrm>
            <a:off x="1864617" y="2258734"/>
            <a:ext cx="1998945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CH" dirty="0"/>
              <a:t>place in region that</a:t>
            </a:r>
          </a:p>
          <a:p>
            <a:pPr algn="ctr"/>
            <a:r>
              <a:rPr lang="en-CH" dirty="0"/>
              <a:t>normally forms</a:t>
            </a:r>
          </a:p>
          <a:p>
            <a:pPr algn="ctr"/>
            <a:r>
              <a:rPr lang="en-CH" dirty="0"/>
              <a:t>epidermis</a:t>
            </a:r>
            <a:endParaRPr lang="de-CH" dirty="0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AE2AA346-96AF-41A3-8301-916EB389973F}"/>
              </a:ext>
            </a:extLst>
          </p:cNvPr>
          <p:cNvGrpSpPr/>
          <p:nvPr/>
        </p:nvGrpSpPr>
        <p:grpSpPr>
          <a:xfrm>
            <a:off x="1916984" y="2200811"/>
            <a:ext cx="2123198" cy="3046999"/>
            <a:chOff x="1916984" y="2200812"/>
            <a:chExt cx="2123198" cy="2564210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BD716940-927D-4176-90F6-668CE40AFE31}"/>
                </a:ext>
              </a:extLst>
            </p:cNvPr>
            <p:cNvSpPr/>
            <p:nvPr/>
          </p:nvSpPr>
          <p:spPr>
            <a:xfrm>
              <a:off x="1916984" y="3189734"/>
              <a:ext cx="1768415" cy="1575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B7F1CFEE-B130-420F-9D8B-C9642BBBA0B3}"/>
                </a:ext>
              </a:extLst>
            </p:cNvPr>
            <p:cNvSpPr/>
            <p:nvPr/>
          </p:nvSpPr>
          <p:spPr>
            <a:xfrm>
              <a:off x="1922496" y="2200812"/>
              <a:ext cx="2117686" cy="10045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E07A8F21-539B-491B-930F-E382CB7F652F}"/>
              </a:ext>
            </a:extLst>
          </p:cNvPr>
          <p:cNvGrpSpPr/>
          <p:nvPr/>
        </p:nvGrpSpPr>
        <p:grpSpPr>
          <a:xfrm>
            <a:off x="4056793" y="2256520"/>
            <a:ext cx="1768415" cy="3046999"/>
            <a:chOff x="1916984" y="2200812"/>
            <a:chExt cx="1768415" cy="2564210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B696C98F-195D-4F54-BBC0-777222E9E265}"/>
                </a:ext>
              </a:extLst>
            </p:cNvPr>
            <p:cNvSpPr/>
            <p:nvPr/>
          </p:nvSpPr>
          <p:spPr>
            <a:xfrm>
              <a:off x="1916984" y="3189734"/>
              <a:ext cx="1768415" cy="1575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E0E58E20-6175-4360-A9CA-780CE404881C}"/>
                </a:ext>
              </a:extLst>
            </p:cNvPr>
            <p:cNvSpPr/>
            <p:nvPr/>
          </p:nvSpPr>
          <p:spPr>
            <a:xfrm>
              <a:off x="1922496" y="2200812"/>
              <a:ext cx="1762903" cy="10045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53756233-BC79-495D-808C-BC9F81BFFF1B}"/>
              </a:ext>
            </a:extLst>
          </p:cNvPr>
          <p:cNvGrpSpPr/>
          <p:nvPr/>
        </p:nvGrpSpPr>
        <p:grpSpPr>
          <a:xfrm>
            <a:off x="5912069" y="1470425"/>
            <a:ext cx="6245276" cy="4883078"/>
            <a:chOff x="5912069" y="1470425"/>
            <a:chExt cx="6245276" cy="4883078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BDE266F-F475-4A9D-ACDC-18AB71B948B7}"/>
                </a:ext>
              </a:extLst>
            </p:cNvPr>
            <p:cNvCxnSpPr/>
            <p:nvPr/>
          </p:nvCxnSpPr>
          <p:spPr>
            <a:xfrm>
              <a:off x="5912069" y="1470425"/>
              <a:ext cx="0" cy="488307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D67D05D-058C-49AD-9336-5F8E3D512B56}"/>
                </a:ext>
              </a:extLst>
            </p:cNvPr>
            <p:cNvSpPr txBox="1"/>
            <p:nvPr/>
          </p:nvSpPr>
          <p:spPr>
            <a:xfrm>
              <a:off x="6165893" y="1554481"/>
              <a:ext cx="58395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b="1" dirty="0"/>
                <a:t>Poll: Is the fate of the </a:t>
              </a:r>
              <a:r>
                <a:rPr lang="en-CH" b="1" dirty="0">
                  <a:solidFill>
                    <a:srgbClr val="FF0000"/>
                  </a:solidFill>
                </a:rPr>
                <a:t>presumptive neural ectoderm</a:t>
              </a:r>
              <a:r>
                <a:rPr lang="en-CH" b="1" dirty="0"/>
                <a:t> </a:t>
              </a:r>
              <a:r>
                <a:rPr lang="en-CH" b="1" dirty="0" err="1"/>
                <a:t>alread</a:t>
              </a:r>
              <a:r>
                <a:rPr lang="de-CH" b="1" dirty="0"/>
                <a:t>y </a:t>
              </a:r>
              <a:r>
                <a:rPr lang="en-CH" b="1" dirty="0">
                  <a:solidFill>
                    <a:srgbClr val="FF0000"/>
                  </a:solidFill>
                </a:rPr>
                <a:t>specified </a:t>
              </a:r>
              <a:r>
                <a:rPr lang="en-CH" b="1" dirty="0"/>
                <a:t>during early gastrulation?</a:t>
              </a:r>
              <a:endParaRPr lang="de-CH" b="1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B17E8FC-426E-408A-B7AD-518517586E73}"/>
                </a:ext>
              </a:extLst>
            </p:cNvPr>
            <p:cNvSpPr txBox="1"/>
            <p:nvPr/>
          </p:nvSpPr>
          <p:spPr>
            <a:xfrm>
              <a:off x="7097177" y="5170055"/>
              <a:ext cx="4978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b="1" dirty="0"/>
                <a:t>yes</a:t>
              </a:r>
              <a:endParaRPr lang="de-CH" b="1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085528A-7C72-4FD5-96B3-FE83A64919C8}"/>
                </a:ext>
              </a:extLst>
            </p:cNvPr>
            <p:cNvSpPr txBox="1"/>
            <p:nvPr/>
          </p:nvSpPr>
          <p:spPr>
            <a:xfrm>
              <a:off x="8869903" y="5168580"/>
              <a:ext cx="431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b="1" dirty="0"/>
                <a:t>no</a:t>
              </a:r>
              <a:endParaRPr lang="de-CH" b="1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486FB80-585A-4B5B-9E47-99FE83D2AA91}"/>
                </a:ext>
              </a:extLst>
            </p:cNvPr>
            <p:cNvSpPr txBox="1"/>
            <p:nvPr/>
          </p:nvSpPr>
          <p:spPr>
            <a:xfrm>
              <a:off x="10728517" y="5168580"/>
              <a:ext cx="71320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H" b="1" dirty="0"/>
                <a:t>don’t</a:t>
              </a:r>
            </a:p>
            <a:p>
              <a:pPr algn="ctr"/>
              <a:r>
                <a:rPr lang="en-CH" b="1" dirty="0"/>
                <a:t>know</a:t>
              </a:r>
              <a:endParaRPr lang="de-CH" b="1" dirty="0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AB0E447-DDD0-4D89-9797-C7B7071CE446}"/>
                </a:ext>
              </a:extLst>
            </p:cNvPr>
            <p:cNvSpPr txBox="1"/>
            <p:nvPr/>
          </p:nvSpPr>
          <p:spPr>
            <a:xfrm>
              <a:off x="6464417" y="5593543"/>
              <a:ext cx="17460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dirty="0"/>
                <a:t>left hand up</a:t>
              </a:r>
              <a:endParaRPr lang="de-CH" dirty="0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29924ED-057A-42C5-8982-22F184415433}"/>
                </a:ext>
              </a:extLst>
            </p:cNvPr>
            <p:cNvSpPr txBox="1"/>
            <p:nvPr/>
          </p:nvSpPr>
          <p:spPr>
            <a:xfrm>
              <a:off x="8251308" y="5626222"/>
              <a:ext cx="17460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dirty="0"/>
                <a:t>right hand up</a:t>
              </a:r>
              <a:endParaRPr lang="de-CH" dirty="0"/>
            </a:p>
          </p:txBody>
        </p:sp>
        <p:pic>
          <p:nvPicPr>
            <p:cNvPr id="7170" name="Picture 2" descr="177 Back of man raising one hand Stock Illustrations, Images ...">
              <a:extLst>
                <a:ext uri="{FF2B5EF4-FFF2-40B4-BE49-F238E27FC236}">
                  <a16:creationId xmlns:a16="http://schemas.microsoft.com/office/drawing/2014/main" id="{94D63BCE-073B-4916-AA50-BE69A2B254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75" t="2410" r="33938" b="37866"/>
            <a:stretch/>
          </p:blipFill>
          <p:spPr bwMode="auto">
            <a:xfrm>
              <a:off x="8394596" y="2452785"/>
              <a:ext cx="1478260" cy="26274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2" descr="177 Back of man raising one hand Stock Illustrations, Images ...">
              <a:extLst>
                <a:ext uri="{FF2B5EF4-FFF2-40B4-BE49-F238E27FC236}">
                  <a16:creationId xmlns:a16="http://schemas.microsoft.com/office/drawing/2014/main" id="{324B3894-A00E-43ED-B6B7-901F10A0910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75" t="2410" r="33938" b="37866"/>
            <a:stretch/>
          </p:blipFill>
          <p:spPr bwMode="auto">
            <a:xfrm flipH="1">
              <a:off x="6522708" y="2443400"/>
              <a:ext cx="1478260" cy="26274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2" name="Picture 4" descr="Young man talking on the phone at the table. line drawing vector •  wandsticker Illustration, Vektor, Zeichnen | myloview.de">
              <a:extLst>
                <a:ext uri="{FF2B5EF4-FFF2-40B4-BE49-F238E27FC236}">
                  <a16:creationId xmlns:a16="http://schemas.microsoft.com/office/drawing/2014/main" id="{1B450651-CBFB-41B9-B001-35D471D530D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34" r="36097" b="6939"/>
            <a:stretch/>
          </p:blipFill>
          <p:spPr bwMode="auto">
            <a:xfrm>
              <a:off x="9948731" y="2746764"/>
              <a:ext cx="2208614" cy="21273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B33E6309-E6A6-4520-B820-90FCD02B700A}"/>
              </a:ext>
            </a:extLst>
          </p:cNvPr>
          <p:cNvSpPr/>
          <p:nvPr/>
        </p:nvSpPr>
        <p:spPr>
          <a:xfrm>
            <a:off x="8387589" y="2289122"/>
            <a:ext cx="1492274" cy="37064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59977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4" grpId="0" animBg="1"/>
      <p:bldP spid="6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clipart&#10;&#10;Description automatically generated">
            <a:extLst>
              <a:ext uri="{FF2B5EF4-FFF2-40B4-BE49-F238E27FC236}">
                <a16:creationId xmlns:a16="http://schemas.microsoft.com/office/drawing/2014/main" id="{A177AC95-3156-450C-A216-5B522A7174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40" b="16852"/>
          <a:stretch/>
        </p:blipFill>
        <p:spPr>
          <a:xfrm>
            <a:off x="800574" y="2444280"/>
            <a:ext cx="9315111" cy="24522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BE7254-B401-4C39-8A4F-BF965DC73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25484"/>
          </a:xfrm>
        </p:spPr>
        <p:txBody>
          <a:bodyPr>
            <a:normAutofit/>
          </a:bodyPr>
          <a:lstStyle/>
          <a:p>
            <a:r>
              <a:rPr lang="en-CH" dirty="0"/>
              <a:t>The cell fate of late gastrula tissues is determined</a:t>
            </a:r>
            <a:endParaRPr lang="de-CH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ADD6BF-5119-42BE-A5C3-FC9048892673}"/>
              </a:ext>
            </a:extLst>
          </p:cNvPr>
          <p:cNvSpPr txBox="1"/>
          <p:nvPr/>
        </p:nvSpPr>
        <p:spPr>
          <a:xfrm>
            <a:off x="2205436" y="4851990"/>
            <a:ext cx="752129" cy="369332"/>
          </a:xfrm>
          <a:prstGeom prst="rect">
            <a:avLst/>
          </a:prstGeom>
          <a:solidFill>
            <a:srgbClr val="F5B4B2"/>
          </a:solidFill>
          <a:ln>
            <a:solidFill>
              <a:srgbClr val="F5B4B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CH" dirty="0"/>
              <a:t>donor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BD0CFB-EC51-4CEC-AEE1-B98506963F6D}"/>
              </a:ext>
            </a:extLst>
          </p:cNvPr>
          <p:cNvSpPr txBox="1"/>
          <p:nvPr/>
        </p:nvSpPr>
        <p:spPr>
          <a:xfrm>
            <a:off x="3622529" y="988050"/>
            <a:ext cx="4643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/>
              <a:t>Late gastrula: Cells are committed to a cell fate</a:t>
            </a:r>
            <a:endParaRPr lang="de-CH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6A1CC3-1BFD-4DE3-A861-A7CB9F265E1F}"/>
              </a:ext>
            </a:extLst>
          </p:cNvPr>
          <p:cNvSpPr txBox="1"/>
          <p:nvPr/>
        </p:nvSpPr>
        <p:spPr>
          <a:xfrm>
            <a:off x="2945774" y="5840649"/>
            <a:ext cx="5024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>
                <a:solidFill>
                  <a:srgbClr val="FF0000"/>
                </a:solidFill>
              </a:rPr>
              <a:t>transplanted cells retain the cell fate of their origin</a:t>
            </a:r>
            <a:endParaRPr lang="de-CH" b="1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9BD3604-BC56-46AF-9504-114C07C25D0C}"/>
              </a:ext>
            </a:extLst>
          </p:cNvPr>
          <p:cNvSpPr txBox="1"/>
          <p:nvPr/>
        </p:nvSpPr>
        <p:spPr>
          <a:xfrm>
            <a:off x="-27591" y="6525533"/>
            <a:ext cx="96957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dirty="0"/>
              <a:t>find original article here (in German): </a:t>
            </a:r>
            <a:r>
              <a:rPr lang="de-CH" dirty="0"/>
              <a:t>https://link.springer.com/content/pdf/10.1007/BF02267308.pdf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F99E0B-9E0A-4C5E-B7F1-ED39B9FD2DF7}"/>
              </a:ext>
            </a:extLst>
          </p:cNvPr>
          <p:cNvSpPr txBox="1"/>
          <p:nvPr/>
        </p:nvSpPr>
        <p:spPr>
          <a:xfrm>
            <a:off x="1890413" y="1469009"/>
            <a:ext cx="1382173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CH" dirty="0"/>
              <a:t>presumptive</a:t>
            </a:r>
          </a:p>
          <a:p>
            <a:r>
              <a:rPr lang="en-CH" dirty="0"/>
              <a:t>neural tissue</a:t>
            </a:r>
            <a:endParaRPr lang="de-CH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B844000-00FE-4977-9650-9A47BB7561FD}"/>
              </a:ext>
            </a:extLst>
          </p:cNvPr>
          <p:cNvCxnSpPr>
            <a:cxnSpLocks/>
          </p:cNvCxnSpPr>
          <p:nvPr/>
        </p:nvCxnSpPr>
        <p:spPr>
          <a:xfrm>
            <a:off x="2800706" y="2251460"/>
            <a:ext cx="431592" cy="539587"/>
          </a:xfrm>
          <a:prstGeom prst="line">
            <a:avLst/>
          </a:prstGeom>
          <a:ln w="19050">
            <a:headEnd type="none" w="med" len="med"/>
            <a:tailEnd type="none" w="med" len="med"/>
          </a:ln>
          <a:effectLst>
            <a:glow rad="38100">
              <a:schemeClr val="bg1">
                <a:alpha val="6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88FB208-DEB0-4AF6-9482-A32CE31134F6}"/>
              </a:ext>
            </a:extLst>
          </p:cNvPr>
          <p:cNvGrpSpPr/>
          <p:nvPr/>
        </p:nvGrpSpPr>
        <p:grpSpPr>
          <a:xfrm>
            <a:off x="3386900" y="1469009"/>
            <a:ext cx="3698179" cy="3752313"/>
            <a:chOff x="3386900" y="1469009"/>
            <a:chExt cx="3698179" cy="3752313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FFF30C59-205B-40AC-B38C-09874DC383D3}"/>
                </a:ext>
              </a:extLst>
            </p:cNvPr>
            <p:cNvGrpSpPr/>
            <p:nvPr/>
          </p:nvGrpSpPr>
          <p:grpSpPr>
            <a:xfrm>
              <a:off x="4272644" y="1469009"/>
              <a:ext cx="2812435" cy="3752313"/>
              <a:chOff x="4272644" y="1469009"/>
              <a:chExt cx="2812435" cy="3752313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F55F439-3F2D-4483-822A-2DF5638DB2CD}"/>
                  </a:ext>
                </a:extLst>
              </p:cNvPr>
              <p:cNvSpPr txBox="1"/>
              <p:nvPr/>
            </p:nvSpPr>
            <p:spPr>
              <a:xfrm>
                <a:off x="5176994" y="4851990"/>
                <a:ext cx="1003736" cy="369332"/>
              </a:xfrm>
              <a:prstGeom prst="rect">
                <a:avLst/>
              </a:prstGeom>
              <a:solidFill>
                <a:srgbClr val="FFEFB6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CH" dirty="0"/>
                  <a:t>acceptor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00F18CE-B150-4E53-9D9A-337D3271CE8D}"/>
                  </a:ext>
                </a:extLst>
              </p:cNvPr>
              <p:cNvSpPr txBox="1"/>
              <p:nvPr/>
            </p:nvSpPr>
            <p:spPr>
              <a:xfrm>
                <a:off x="4272644" y="1469009"/>
                <a:ext cx="2812435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H" dirty="0"/>
                  <a:t>place in region that</a:t>
                </a:r>
              </a:p>
              <a:p>
                <a:pPr algn="ctr"/>
                <a:r>
                  <a:rPr lang="en-CH" dirty="0"/>
                  <a:t>normally forms</a:t>
                </a:r>
              </a:p>
              <a:p>
                <a:pPr algn="ctr"/>
                <a:r>
                  <a:rPr lang="en-CH" dirty="0"/>
                  <a:t>epidermis</a:t>
                </a:r>
                <a:endParaRPr lang="de-CH" dirty="0"/>
              </a:p>
            </p:txBody>
          </p:sp>
        </p:grpSp>
        <p:cxnSp>
          <p:nvCxnSpPr>
            <p:cNvPr id="23" name="Connector: Curved 22">
              <a:extLst>
                <a:ext uri="{FF2B5EF4-FFF2-40B4-BE49-F238E27FC236}">
                  <a16:creationId xmlns:a16="http://schemas.microsoft.com/office/drawing/2014/main" id="{25210C81-DED7-49A9-A62D-599B16017C89}"/>
                </a:ext>
              </a:extLst>
            </p:cNvPr>
            <p:cNvCxnSpPr>
              <a:cxnSpLocks/>
            </p:cNvCxnSpPr>
            <p:nvPr/>
          </p:nvCxnSpPr>
          <p:spPr>
            <a:xfrm>
              <a:off x="3386900" y="2791047"/>
              <a:ext cx="1052193" cy="699453"/>
            </a:xfrm>
            <a:prstGeom prst="curvedConnector3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9F76369-DE9B-43AC-9E54-1642B64221A4}"/>
              </a:ext>
            </a:extLst>
          </p:cNvPr>
          <p:cNvGrpSpPr/>
          <p:nvPr/>
        </p:nvGrpSpPr>
        <p:grpSpPr>
          <a:xfrm>
            <a:off x="7056709" y="1920378"/>
            <a:ext cx="3058976" cy="3577943"/>
            <a:chOff x="7056709" y="1920378"/>
            <a:chExt cx="3058976" cy="3577943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F76285B-B8C7-40F9-BF86-8B79646064F8}"/>
                </a:ext>
              </a:extLst>
            </p:cNvPr>
            <p:cNvSpPr txBox="1"/>
            <p:nvPr/>
          </p:nvSpPr>
          <p:spPr>
            <a:xfrm>
              <a:off x="7492979" y="4851990"/>
              <a:ext cx="2622706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CH" dirty="0">
                  <a:solidFill>
                    <a:srgbClr val="FF0000"/>
                  </a:solidFill>
                </a:rPr>
                <a:t>second neural plate forms</a:t>
              </a:r>
            </a:p>
            <a:p>
              <a:r>
                <a:rPr lang="en-CH" dirty="0">
                  <a:solidFill>
                    <a:srgbClr val="FF0000"/>
                  </a:solidFill>
                </a:rPr>
                <a:t>from donor cells</a:t>
              </a:r>
              <a:endParaRPr lang="de-CH" dirty="0">
                <a:solidFill>
                  <a:srgbClr val="FF0000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08512E0-2873-4D7F-852B-7210B67CC9CF}"/>
                </a:ext>
              </a:extLst>
            </p:cNvPr>
            <p:cNvSpPr txBox="1"/>
            <p:nvPr/>
          </p:nvSpPr>
          <p:spPr>
            <a:xfrm>
              <a:off x="7492979" y="1920378"/>
              <a:ext cx="242585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CH" dirty="0"/>
                <a:t>neural plate of acceptor</a:t>
              </a:r>
              <a:endParaRPr lang="de-CH" dirty="0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68AD94B3-6664-4C46-A337-AE0724913099}"/>
                </a:ext>
              </a:extLst>
            </p:cNvPr>
            <p:cNvCxnSpPr>
              <a:cxnSpLocks/>
            </p:cNvCxnSpPr>
            <p:nvPr/>
          </p:nvCxnSpPr>
          <p:spPr>
            <a:xfrm>
              <a:off x="8099571" y="2301721"/>
              <a:ext cx="523434" cy="839052"/>
            </a:xfrm>
            <a:prstGeom prst="line">
              <a:avLst/>
            </a:prstGeom>
            <a:ln w="19050">
              <a:headEnd type="none" w="med" len="med"/>
              <a:tailEnd type="none" w="med" len="med"/>
            </a:ln>
            <a:effectLst>
              <a:glow rad="38100">
                <a:schemeClr val="bg1">
                  <a:alpha val="60000"/>
                </a:schemeClr>
              </a:glo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Arrow: Right 31">
              <a:extLst>
                <a:ext uri="{FF2B5EF4-FFF2-40B4-BE49-F238E27FC236}">
                  <a16:creationId xmlns:a16="http://schemas.microsoft.com/office/drawing/2014/main" id="{DFC4C6AE-266B-4281-A6A7-6853E6ED2AA0}"/>
                </a:ext>
              </a:extLst>
            </p:cNvPr>
            <p:cNvSpPr/>
            <p:nvPr/>
          </p:nvSpPr>
          <p:spPr>
            <a:xfrm>
              <a:off x="7056709" y="3671951"/>
              <a:ext cx="260444" cy="203557"/>
            </a:xfrm>
            <a:prstGeom prst="rightArrow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9B878C03-8DCB-4A11-A171-6A8302618B45}"/>
              </a:ext>
            </a:extLst>
          </p:cNvPr>
          <p:cNvSpPr/>
          <p:nvPr/>
        </p:nvSpPr>
        <p:spPr>
          <a:xfrm>
            <a:off x="4545419" y="2444280"/>
            <a:ext cx="2347357" cy="2355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5390406-C2BE-49FB-AC5C-5B6E55623156}"/>
              </a:ext>
            </a:extLst>
          </p:cNvPr>
          <p:cNvSpPr/>
          <p:nvPr/>
        </p:nvSpPr>
        <p:spPr>
          <a:xfrm>
            <a:off x="7570381" y="2496221"/>
            <a:ext cx="2517127" cy="2355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2123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8DBCE8-EC39-47A1-9562-D7232FEF65A6}"/>
              </a:ext>
            </a:extLst>
          </p:cNvPr>
          <p:cNvSpPr txBox="1"/>
          <p:nvPr/>
        </p:nvSpPr>
        <p:spPr>
          <a:xfrm>
            <a:off x="1565657" y="2861298"/>
            <a:ext cx="9060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3600" b="1" dirty="0">
                <a:solidFill>
                  <a:srgbClr val="FF0000"/>
                </a:solidFill>
              </a:rPr>
              <a:t>How do cells know what they should become?</a:t>
            </a:r>
            <a:endParaRPr lang="de-CH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470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3AB77-1CE9-4F2F-84BB-394523B0C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80007"/>
          </a:xfrm>
        </p:spPr>
        <p:txBody>
          <a:bodyPr>
            <a:normAutofit/>
          </a:bodyPr>
          <a:lstStyle/>
          <a:p>
            <a:r>
              <a:rPr lang="en-CH" dirty="0"/>
              <a:t>In 1924, Hilde Mangold and Hans Spemann showed that the dorsal blastopore lip instructs gastrulation</a:t>
            </a:r>
            <a:endParaRPr lang="de-CH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6B1E827-9A53-4CE2-85E6-C3C67ACBF136}"/>
              </a:ext>
            </a:extLst>
          </p:cNvPr>
          <p:cNvGrpSpPr/>
          <p:nvPr/>
        </p:nvGrpSpPr>
        <p:grpSpPr>
          <a:xfrm>
            <a:off x="1868995" y="1603821"/>
            <a:ext cx="8454010" cy="4402317"/>
            <a:chOff x="2602289" y="2556700"/>
            <a:chExt cx="3350247" cy="1744598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EC82797F-D07F-4A17-A2FC-187D839C4A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519"/>
            <a:stretch/>
          </p:blipFill>
          <p:spPr bwMode="auto">
            <a:xfrm>
              <a:off x="4523786" y="2556700"/>
              <a:ext cx="1428750" cy="1744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6004105E-742F-4758-B2AA-C3CDBEA3CD7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197"/>
            <a:stretch/>
          </p:blipFill>
          <p:spPr bwMode="auto">
            <a:xfrm>
              <a:off x="2602289" y="2634472"/>
              <a:ext cx="1428750" cy="1589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5EE4FDB-E8D0-46C2-86B1-5D80000EC5AC}"/>
              </a:ext>
            </a:extLst>
          </p:cNvPr>
          <p:cNvSpPr txBox="1"/>
          <p:nvPr/>
        </p:nvSpPr>
        <p:spPr>
          <a:xfrm>
            <a:off x="2845624" y="6078813"/>
            <a:ext cx="16520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b="1" dirty="0"/>
              <a:t>Hilde Mangold </a:t>
            </a:r>
            <a:endParaRPr lang="de-CH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95D2B5-90AC-4DC5-86B2-61A18EBC2AFB}"/>
              </a:ext>
            </a:extLst>
          </p:cNvPr>
          <p:cNvSpPr txBox="1"/>
          <p:nvPr/>
        </p:nvSpPr>
        <p:spPr>
          <a:xfrm>
            <a:off x="7694328" y="6078813"/>
            <a:ext cx="16520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b="1" dirty="0"/>
              <a:t>Hans Spemann</a:t>
            </a:r>
            <a:endParaRPr lang="de-CH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3F6CC7-BCD5-4AA7-8DF4-8A4EA6E0BB47}"/>
              </a:ext>
            </a:extLst>
          </p:cNvPr>
          <p:cNvSpPr txBox="1"/>
          <p:nvPr/>
        </p:nvSpPr>
        <p:spPr>
          <a:xfrm>
            <a:off x="8896062" y="6520820"/>
            <a:ext cx="32959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dirty="0"/>
              <a:t>University of Freiburg (Germany)</a:t>
            </a:r>
            <a:endParaRPr lang="de-CH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FF2968-6D9C-4BA1-A43A-1ED24A41D974}"/>
              </a:ext>
            </a:extLst>
          </p:cNvPr>
          <p:cNvSpPr txBox="1"/>
          <p:nvPr/>
        </p:nvSpPr>
        <p:spPr>
          <a:xfrm>
            <a:off x="0" y="6520820"/>
            <a:ext cx="8574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link to original article: </a:t>
            </a:r>
            <a:r>
              <a:rPr lang="de-CH" dirty="0"/>
              <a:t>https://link.springer.com/article/10.1007/BF02108133</a:t>
            </a:r>
          </a:p>
        </p:txBody>
      </p:sp>
    </p:spTree>
    <p:extLst>
      <p:ext uri="{BB962C8B-B14F-4D97-AF65-F5344CB8AC3E}">
        <p14:creationId xmlns:p14="http://schemas.microsoft.com/office/powerpoint/2010/main" val="41061786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3AB77-1CE9-4F2F-84BB-394523B0C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5251"/>
            <a:ext cx="12192000" cy="623990"/>
          </a:xfrm>
        </p:spPr>
        <p:txBody>
          <a:bodyPr>
            <a:normAutofit fontScale="90000"/>
          </a:bodyPr>
          <a:lstStyle/>
          <a:p>
            <a:r>
              <a:rPr lang="en-CH" dirty="0"/>
              <a:t>The dorsal blastopore lip induces gastrulation and neural plate formation</a:t>
            </a:r>
            <a:endParaRPr lang="de-CH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3A10F7A-40D8-43F6-99EA-169F7B43A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275" y="1315709"/>
            <a:ext cx="8997451" cy="571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FD37D2-DB79-4E7B-8AB1-A18252E6079C}"/>
              </a:ext>
            </a:extLst>
          </p:cNvPr>
          <p:cNvSpPr txBox="1"/>
          <p:nvPr/>
        </p:nvSpPr>
        <p:spPr>
          <a:xfrm>
            <a:off x="0" y="6488668"/>
            <a:ext cx="5946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In 1935, Spemann received the Nobel prize for his discoveries</a:t>
            </a:r>
            <a:endParaRPr lang="de-CH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7B6DC35C-A792-4532-A9EF-78C9EDB059E5}"/>
              </a:ext>
            </a:extLst>
          </p:cNvPr>
          <p:cNvSpPr/>
          <p:nvPr/>
        </p:nvSpPr>
        <p:spPr>
          <a:xfrm>
            <a:off x="5400541" y="1026017"/>
            <a:ext cx="5125791" cy="2747493"/>
          </a:xfrm>
          <a:custGeom>
            <a:avLst/>
            <a:gdLst>
              <a:gd name="connsiteX0" fmla="*/ 0 w 5125791"/>
              <a:gd name="connsiteY0" fmla="*/ 1038896 h 2747493"/>
              <a:gd name="connsiteX1" fmla="*/ 0 w 5125791"/>
              <a:gd name="connsiteY1" fmla="*/ 1038896 h 2747493"/>
              <a:gd name="connsiteX2" fmla="*/ 94445 w 5125791"/>
              <a:gd name="connsiteY2" fmla="*/ 1159098 h 2747493"/>
              <a:gd name="connsiteX3" fmla="*/ 68687 w 5125791"/>
              <a:gd name="connsiteY3" fmla="*/ 1146220 h 2747493"/>
              <a:gd name="connsiteX4" fmla="*/ 927279 w 5125791"/>
              <a:gd name="connsiteY4" fmla="*/ 2163651 h 2747493"/>
              <a:gd name="connsiteX5" fmla="*/ 1575515 w 5125791"/>
              <a:gd name="connsiteY5" fmla="*/ 2494208 h 2747493"/>
              <a:gd name="connsiteX6" fmla="*/ 3138152 w 5125791"/>
              <a:gd name="connsiteY6" fmla="*/ 2747493 h 2747493"/>
              <a:gd name="connsiteX7" fmla="*/ 4700789 w 5125791"/>
              <a:gd name="connsiteY7" fmla="*/ 2524259 h 2747493"/>
              <a:gd name="connsiteX8" fmla="*/ 5125791 w 5125791"/>
              <a:gd name="connsiteY8" fmla="*/ 1837386 h 2747493"/>
              <a:gd name="connsiteX9" fmla="*/ 4052552 w 5125791"/>
              <a:gd name="connsiteY9" fmla="*/ 729803 h 2747493"/>
              <a:gd name="connsiteX10" fmla="*/ 2932090 w 5125791"/>
              <a:gd name="connsiteY10" fmla="*/ 0 h 2747493"/>
              <a:gd name="connsiteX11" fmla="*/ 601014 w 5125791"/>
              <a:gd name="connsiteY11" fmla="*/ 163132 h 2747493"/>
              <a:gd name="connsiteX12" fmla="*/ 17172 w 5125791"/>
              <a:gd name="connsiteY12" fmla="*/ 875763 h 2747493"/>
              <a:gd name="connsiteX13" fmla="*/ 0 w 5125791"/>
              <a:gd name="connsiteY13" fmla="*/ 1038896 h 274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125791" h="2747493">
                <a:moveTo>
                  <a:pt x="0" y="1038896"/>
                </a:moveTo>
                <a:lnTo>
                  <a:pt x="0" y="1038896"/>
                </a:lnTo>
                <a:cubicBezTo>
                  <a:pt x="79814" y="1142185"/>
                  <a:pt x="47509" y="1102777"/>
                  <a:pt x="94445" y="1159098"/>
                </a:cubicBezTo>
                <a:lnTo>
                  <a:pt x="68687" y="1146220"/>
                </a:lnTo>
                <a:lnTo>
                  <a:pt x="927279" y="2163651"/>
                </a:lnTo>
                <a:lnTo>
                  <a:pt x="1575515" y="2494208"/>
                </a:lnTo>
                <a:lnTo>
                  <a:pt x="3138152" y="2747493"/>
                </a:lnTo>
                <a:lnTo>
                  <a:pt x="4700789" y="2524259"/>
                </a:lnTo>
                <a:lnTo>
                  <a:pt x="5125791" y="1837386"/>
                </a:lnTo>
                <a:lnTo>
                  <a:pt x="4052552" y="729803"/>
                </a:lnTo>
                <a:lnTo>
                  <a:pt x="2932090" y="0"/>
                </a:lnTo>
                <a:lnTo>
                  <a:pt x="601014" y="163132"/>
                </a:lnTo>
                <a:lnTo>
                  <a:pt x="17172" y="875763"/>
                </a:lnTo>
                <a:lnTo>
                  <a:pt x="0" y="103889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7C298D85-6600-40C7-A43A-F4144F964ECB}"/>
              </a:ext>
            </a:extLst>
          </p:cNvPr>
          <p:cNvSpPr/>
          <p:nvPr/>
        </p:nvSpPr>
        <p:spPr>
          <a:xfrm>
            <a:off x="978794" y="3322749"/>
            <a:ext cx="5718220" cy="3099516"/>
          </a:xfrm>
          <a:custGeom>
            <a:avLst/>
            <a:gdLst>
              <a:gd name="connsiteX0" fmla="*/ 5615189 w 5718220"/>
              <a:gd name="connsiteY0" fmla="*/ 51516 h 3099516"/>
              <a:gd name="connsiteX1" fmla="*/ 5709634 w 5718220"/>
              <a:gd name="connsiteY1" fmla="*/ 0 h 3099516"/>
              <a:gd name="connsiteX2" fmla="*/ 5718220 w 5718220"/>
              <a:gd name="connsiteY2" fmla="*/ 214648 h 3099516"/>
              <a:gd name="connsiteX3" fmla="*/ 3228305 w 5718220"/>
              <a:gd name="connsiteY3" fmla="*/ 1665668 h 3099516"/>
              <a:gd name="connsiteX4" fmla="*/ 3039414 w 5718220"/>
              <a:gd name="connsiteY4" fmla="*/ 2760372 h 3099516"/>
              <a:gd name="connsiteX5" fmla="*/ 1206321 w 5718220"/>
              <a:gd name="connsiteY5" fmla="*/ 3099516 h 3099516"/>
              <a:gd name="connsiteX6" fmla="*/ 0 w 5718220"/>
              <a:gd name="connsiteY6" fmla="*/ 2811888 h 3099516"/>
              <a:gd name="connsiteX7" fmla="*/ 210355 w 5718220"/>
              <a:gd name="connsiteY7" fmla="*/ 1468192 h 3099516"/>
              <a:gd name="connsiteX8" fmla="*/ 227527 w 5718220"/>
              <a:gd name="connsiteY8" fmla="*/ 1433848 h 3099516"/>
              <a:gd name="connsiteX9" fmla="*/ 983088 w 5718220"/>
              <a:gd name="connsiteY9" fmla="*/ 506569 h 3099516"/>
              <a:gd name="connsiteX10" fmla="*/ 4954074 w 5718220"/>
              <a:gd name="connsiteY10" fmla="*/ 287628 h 3099516"/>
              <a:gd name="connsiteX11" fmla="*/ 5615189 w 5718220"/>
              <a:gd name="connsiteY11" fmla="*/ 51516 h 3099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718220" h="3099516">
                <a:moveTo>
                  <a:pt x="5615189" y="51516"/>
                </a:moveTo>
                <a:lnTo>
                  <a:pt x="5709634" y="0"/>
                </a:lnTo>
                <a:lnTo>
                  <a:pt x="5718220" y="214648"/>
                </a:lnTo>
                <a:lnTo>
                  <a:pt x="3228305" y="1665668"/>
                </a:lnTo>
                <a:lnTo>
                  <a:pt x="3039414" y="2760372"/>
                </a:lnTo>
                <a:lnTo>
                  <a:pt x="1206321" y="3099516"/>
                </a:lnTo>
                <a:lnTo>
                  <a:pt x="0" y="2811888"/>
                </a:lnTo>
                <a:lnTo>
                  <a:pt x="210355" y="1468192"/>
                </a:lnTo>
                <a:lnTo>
                  <a:pt x="227527" y="1433848"/>
                </a:lnTo>
                <a:lnTo>
                  <a:pt x="983088" y="506569"/>
                </a:lnTo>
                <a:lnTo>
                  <a:pt x="4954074" y="287628"/>
                </a:lnTo>
                <a:lnTo>
                  <a:pt x="5615189" y="515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4DC961D-1A1B-4EBC-A4CF-DCBF68B42D3B}"/>
              </a:ext>
            </a:extLst>
          </p:cNvPr>
          <p:cNvSpPr/>
          <p:nvPr/>
        </p:nvSpPr>
        <p:spPr>
          <a:xfrm>
            <a:off x="4211392" y="3799268"/>
            <a:ext cx="4292957" cy="2670219"/>
          </a:xfrm>
          <a:custGeom>
            <a:avLst/>
            <a:gdLst>
              <a:gd name="connsiteX0" fmla="*/ 0 w 4292957"/>
              <a:gd name="connsiteY0" fmla="*/ 1240664 h 2670219"/>
              <a:gd name="connsiteX1" fmla="*/ 68687 w 4292957"/>
              <a:gd name="connsiteY1" fmla="*/ 1949002 h 2670219"/>
              <a:gd name="connsiteX2" fmla="*/ 68687 w 4292957"/>
              <a:gd name="connsiteY2" fmla="*/ 2485622 h 2670219"/>
              <a:gd name="connsiteX3" fmla="*/ 1335109 w 4292957"/>
              <a:gd name="connsiteY3" fmla="*/ 2670219 h 2670219"/>
              <a:gd name="connsiteX4" fmla="*/ 3219718 w 4292957"/>
              <a:gd name="connsiteY4" fmla="*/ 2369712 h 2670219"/>
              <a:gd name="connsiteX5" fmla="*/ 3224011 w 4292957"/>
              <a:gd name="connsiteY5" fmla="*/ 2305318 h 2670219"/>
              <a:gd name="connsiteX6" fmla="*/ 3374264 w 4292957"/>
              <a:gd name="connsiteY6" fmla="*/ 1588394 h 2670219"/>
              <a:gd name="connsiteX7" fmla="*/ 3258354 w 4292957"/>
              <a:gd name="connsiteY7" fmla="*/ 1056067 h 2670219"/>
              <a:gd name="connsiteX8" fmla="*/ 3932349 w 4292957"/>
              <a:gd name="connsiteY8" fmla="*/ 957329 h 2670219"/>
              <a:gd name="connsiteX9" fmla="*/ 4292957 w 4292957"/>
              <a:gd name="connsiteY9" fmla="*/ 343436 h 2670219"/>
              <a:gd name="connsiteX10" fmla="*/ 4237149 w 4292957"/>
              <a:gd name="connsiteY10" fmla="*/ 343436 h 2670219"/>
              <a:gd name="connsiteX11" fmla="*/ 3335628 w 4292957"/>
              <a:gd name="connsiteY11" fmla="*/ 0 h 2670219"/>
              <a:gd name="connsiteX12" fmla="*/ 1974760 w 4292957"/>
              <a:gd name="connsiteY12" fmla="*/ 184597 h 2670219"/>
              <a:gd name="connsiteX13" fmla="*/ 0 w 4292957"/>
              <a:gd name="connsiteY13" fmla="*/ 1240664 h 2670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292957" h="2670219">
                <a:moveTo>
                  <a:pt x="0" y="1240664"/>
                </a:moveTo>
                <a:lnTo>
                  <a:pt x="68687" y="1949002"/>
                </a:lnTo>
                <a:lnTo>
                  <a:pt x="68687" y="2485622"/>
                </a:lnTo>
                <a:lnTo>
                  <a:pt x="1335109" y="2670219"/>
                </a:lnTo>
                <a:lnTo>
                  <a:pt x="3219718" y="2369712"/>
                </a:lnTo>
                <a:lnTo>
                  <a:pt x="3224011" y="2305318"/>
                </a:lnTo>
                <a:lnTo>
                  <a:pt x="3374264" y="1588394"/>
                </a:lnTo>
                <a:lnTo>
                  <a:pt x="3258354" y="1056067"/>
                </a:lnTo>
                <a:lnTo>
                  <a:pt x="3932349" y="957329"/>
                </a:lnTo>
                <a:lnTo>
                  <a:pt x="4292957" y="343436"/>
                </a:lnTo>
                <a:lnTo>
                  <a:pt x="4237149" y="343436"/>
                </a:lnTo>
                <a:lnTo>
                  <a:pt x="3335628" y="0"/>
                </a:lnTo>
                <a:lnTo>
                  <a:pt x="1974760" y="184597"/>
                </a:lnTo>
                <a:lnTo>
                  <a:pt x="0" y="12406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A9BD84B-65B7-4B53-902F-6EE2E83EE998}"/>
              </a:ext>
            </a:extLst>
          </p:cNvPr>
          <p:cNvSpPr/>
          <p:nvPr/>
        </p:nvSpPr>
        <p:spPr>
          <a:xfrm>
            <a:off x="7542727" y="3782096"/>
            <a:ext cx="2906332" cy="3082343"/>
          </a:xfrm>
          <a:custGeom>
            <a:avLst/>
            <a:gdLst>
              <a:gd name="connsiteX0" fmla="*/ 1313645 w 2906332"/>
              <a:gd name="connsiteY0" fmla="*/ 197476 h 3082343"/>
              <a:gd name="connsiteX1" fmla="*/ 678287 w 2906332"/>
              <a:gd name="connsiteY1" fmla="*/ 1098997 h 3082343"/>
              <a:gd name="connsiteX2" fmla="*/ 42929 w 2906332"/>
              <a:gd name="connsiteY2" fmla="*/ 1202028 h 3082343"/>
              <a:gd name="connsiteX3" fmla="*/ 0 w 2906332"/>
              <a:gd name="connsiteY3" fmla="*/ 1249250 h 3082343"/>
              <a:gd name="connsiteX4" fmla="*/ 38636 w 2906332"/>
              <a:gd name="connsiteY4" fmla="*/ 1352281 h 3082343"/>
              <a:gd name="connsiteX5" fmla="*/ 901521 w 2906332"/>
              <a:gd name="connsiteY5" fmla="*/ 2768958 h 3082343"/>
              <a:gd name="connsiteX6" fmla="*/ 1103290 w 2906332"/>
              <a:gd name="connsiteY6" fmla="*/ 3082343 h 3082343"/>
              <a:gd name="connsiteX7" fmla="*/ 2773250 w 2906332"/>
              <a:gd name="connsiteY7" fmla="*/ 3065172 h 3082343"/>
              <a:gd name="connsiteX8" fmla="*/ 2906332 w 2906332"/>
              <a:gd name="connsiteY8" fmla="*/ 631065 h 3082343"/>
              <a:gd name="connsiteX9" fmla="*/ 2378298 w 2906332"/>
              <a:gd name="connsiteY9" fmla="*/ 94445 h 3082343"/>
              <a:gd name="connsiteX10" fmla="*/ 2343955 w 2906332"/>
              <a:gd name="connsiteY10" fmla="*/ 81566 h 3082343"/>
              <a:gd name="connsiteX11" fmla="*/ 1811628 w 2906332"/>
              <a:gd name="connsiteY11" fmla="*/ 0 h 3082343"/>
              <a:gd name="connsiteX12" fmla="*/ 1313645 w 2906332"/>
              <a:gd name="connsiteY12" fmla="*/ 197476 h 3082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06332" h="3082343">
                <a:moveTo>
                  <a:pt x="1313645" y="197476"/>
                </a:moveTo>
                <a:lnTo>
                  <a:pt x="678287" y="1098997"/>
                </a:lnTo>
                <a:lnTo>
                  <a:pt x="42929" y="1202028"/>
                </a:lnTo>
                <a:lnTo>
                  <a:pt x="0" y="1249250"/>
                </a:lnTo>
                <a:lnTo>
                  <a:pt x="38636" y="1352281"/>
                </a:lnTo>
                <a:lnTo>
                  <a:pt x="901521" y="2768958"/>
                </a:lnTo>
                <a:lnTo>
                  <a:pt x="1103290" y="3082343"/>
                </a:lnTo>
                <a:lnTo>
                  <a:pt x="2773250" y="3065172"/>
                </a:lnTo>
                <a:lnTo>
                  <a:pt x="2906332" y="631065"/>
                </a:lnTo>
                <a:lnTo>
                  <a:pt x="2378298" y="94445"/>
                </a:lnTo>
                <a:lnTo>
                  <a:pt x="2343955" y="81566"/>
                </a:lnTo>
                <a:lnTo>
                  <a:pt x="1811628" y="0"/>
                </a:lnTo>
                <a:lnTo>
                  <a:pt x="1313645" y="1974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21559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216D45A-45E5-4A2E-9D56-6701D1A2D880}"/>
              </a:ext>
            </a:extLst>
          </p:cNvPr>
          <p:cNvSpPr txBox="1"/>
          <p:nvPr/>
        </p:nvSpPr>
        <p:spPr>
          <a:xfrm>
            <a:off x="3063712" y="2983286"/>
            <a:ext cx="57127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3600" b="1" dirty="0"/>
              <a:t>Spemann-Mangold organizer</a:t>
            </a:r>
            <a:endParaRPr lang="de-CH" sz="3600" b="1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D4E79EE-0FBA-4860-9272-CD842B4590BC}"/>
              </a:ext>
            </a:extLst>
          </p:cNvPr>
          <p:cNvGrpSpPr/>
          <p:nvPr/>
        </p:nvGrpSpPr>
        <p:grpSpPr>
          <a:xfrm>
            <a:off x="2666295" y="1649691"/>
            <a:ext cx="6507551" cy="1295763"/>
            <a:chOff x="2666295" y="1649691"/>
            <a:chExt cx="6507551" cy="129576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408D135-2220-475B-997F-D63BE0E03CBF}"/>
                </a:ext>
              </a:extLst>
            </p:cNvPr>
            <p:cNvSpPr txBox="1"/>
            <p:nvPr/>
          </p:nvSpPr>
          <p:spPr>
            <a:xfrm>
              <a:off x="2666295" y="1649691"/>
              <a:ext cx="65075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2400" dirty="0"/>
                <a:t>How is the Spemann-Mangold organizer specified?</a:t>
              </a:r>
              <a:endParaRPr lang="de-CH" sz="2400" dirty="0"/>
            </a:p>
          </p:txBody>
        </p:sp>
        <p:sp>
          <p:nvSpPr>
            <p:cNvPr id="6" name="Arrow: Down 5">
              <a:extLst>
                <a:ext uri="{FF2B5EF4-FFF2-40B4-BE49-F238E27FC236}">
                  <a16:creationId xmlns:a16="http://schemas.microsoft.com/office/drawing/2014/main" id="{293AE469-3FB6-489B-877B-DD28DFDA3090}"/>
                </a:ext>
              </a:extLst>
            </p:cNvPr>
            <p:cNvSpPr/>
            <p:nvPr/>
          </p:nvSpPr>
          <p:spPr>
            <a:xfrm>
              <a:off x="5161212" y="2403836"/>
              <a:ext cx="1517716" cy="541618"/>
            </a:xfrm>
            <a:prstGeom prst="downArrow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2C780D0-956B-4279-858D-E0E3AF3A0FB1}"/>
              </a:ext>
            </a:extLst>
          </p:cNvPr>
          <p:cNvGrpSpPr/>
          <p:nvPr/>
        </p:nvGrpSpPr>
        <p:grpSpPr>
          <a:xfrm>
            <a:off x="919679" y="3817384"/>
            <a:ext cx="10352642" cy="1238161"/>
            <a:chOff x="919679" y="3817384"/>
            <a:chExt cx="10352642" cy="123816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DF193F9-29B7-4B29-96E1-E864C4873CD3}"/>
                </a:ext>
              </a:extLst>
            </p:cNvPr>
            <p:cNvSpPr txBox="1"/>
            <p:nvPr/>
          </p:nvSpPr>
          <p:spPr>
            <a:xfrm>
              <a:off x="919679" y="4593880"/>
              <a:ext cx="103526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2400" dirty="0"/>
                <a:t>How does the Spemann-Mangold organizer instruct cell fates during gastrulation?</a:t>
              </a:r>
              <a:endParaRPr lang="de-CH" sz="2400" dirty="0"/>
            </a:p>
          </p:txBody>
        </p:sp>
        <p:sp>
          <p:nvSpPr>
            <p:cNvPr id="7" name="Arrow: Down 6">
              <a:extLst>
                <a:ext uri="{FF2B5EF4-FFF2-40B4-BE49-F238E27FC236}">
                  <a16:creationId xmlns:a16="http://schemas.microsoft.com/office/drawing/2014/main" id="{BD863846-5B6D-4498-A674-A5DE9EB3391B}"/>
                </a:ext>
              </a:extLst>
            </p:cNvPr>
            <p:cNvSpPr/>
            <p:nvPr/>
          </p:nvSpPr>
          <p:spPr>
            <a:xfrm>
              <a:off x="5161212" y="3817384"/>
              <a:ext cx="1517716" cy="541618"/>
            </a:xfrm>
            <a:prstGeom prst="downArrow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E486DF40-75F7-4053-82BD-5D6794157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6589"/>
            <a:ext cx="12192000" cy="623990"/>
          </a:xfrm>
        </p:spPr>
        <p:txBody>
          <a:bodyPr>
            <a:normAutofit fontScale="90000"/>
          </a:bodyPr>
          <a:lstStyle/>
          <a:p>
            <a:r>
              <a:rPr lang="en-CH" dirty="0"/>
              <a:t>The blastopore lip can induce and organise the development of an entire </a:t>
            </a:r>
            <a:r>
              <a:rPr lang="en-CH" dirty="0" err="1"/>
              <a:t>orgasim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3065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ournal.pone.0134005.s005">
            <a:hlinkClick r:id="" action="ppaction://media"/>
            <a:extLst>
              <a:ext uri="{FF2B5EF4-FFF2-40B4-BE49-F238E27FC236}">
                <a16:creationId xmlns:a16="http://schemas.microsoft.com/office/drawing/2014/main" id="{A0EEF50E-9FAA-40D0-91D4-D8AAD46D68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9785" y="2286328"/>
            <a:ext cx="10872429" cy="30832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62EADC-8E93-4F12-93EB-34A03AE70A39}"/>
              </a:ext>
            </a:extLst>
          </p:cNvPr>
          <p:cNvSpPr txBox="1"/>
          <p:nvPr/>
        </p:nvSpPr>
        <p:spPr>
          <a:xfrm>
            <a:off x="92279" y="6488668"/>
            <a:ext cx="2381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>
                <a:solidFill>
                  <a:schemeClr val="bg1"/>
                </a:solidFill>
              </a:rPr>
              <a:t>zebra fish development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49374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8A92A-A9AB-4013-9035-A6FAD259E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5751"/>
            <a:ext cx="12192000" cy="623990"/>
          </a:xfrm>
        </p:spPr>
        <p:txBody>
          <a:bodyPr>
            <a:normAutofit fontScale="90000"/>
          </a:bodyPr>
          <a:lstStyle/>
          <a:p>
            <a:r>
              <a:rPr lang="en-CH" dirty="0"/>
              <a:t>Morphogens are secreted molecules that control the cell fate of neighbouring cells</a:t>
            </a:r>
            <a:endParaRPr lang="de-CH" dirty="0"/>
          </a:p>
        </p:txBody>
      </p:sp>
      <p:grpSp>
        <p:nvGrpSpPr>
          <p:cNvPr id="4103" name="Group 4102">
            <a:extLst>
              <a:ext uri="{FF2B5EF4-FFF2-40B4-BE49-F238E27FC236}">
                <a16:creationId xmlns:a16="http://schemas.microsoft.com/office/drawing/2014/main" id="{5F515A82-245F-40F6-BFFC-87D52E5E7496}"/>
              </a:ext>
            </a:extLst>
          </p:cNvPr>
          <p:cNvGrpSpPr/>
          <p:nvPr/>
        </p:nvGrpSpPr>
        <p:grpSpPr>
          <a:xfrm>
            <a:off x="1763998" y="1700549"/>
            <a:ext cx="8529893" cy="4528379"/>
            <a:chOff x="193334" y="2454528"/>
            <a:chExt cx="5863496" cy="3112833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E331DF89-5800-4E87-BCDF-1A813B527393}"/>
                </a:ext>
              </a:extLst>
            </p:cNvPr>
            <p:cNvGrpSpPr/>
            <p:nvPr/>
          </p:nvGrpSpPr>
          <p:grpSpPr>
            <a:xfrm>
              <a:off x="1141929" y="2454528"/>
              <a:ext cx="4914901" cy="2804898"/>
              <a:chOff x="2860448" y="4357756"/>
              <a:chExt cx="4914901" cy="2804898"/>
            </a:xfrm>
          </p:grpSpPr>
          <p:pic>
            <p:nvPicPr>
              <p:cNvPr id="4098" name="Picture 2">
                <a:extLst>
                  <a:ext uri="{FF2B5EF4-FFF2-40B4-BE49-F238E27FC236}">
                    <a16:creationId xmlns:a16="http://schemas.microsoft.com/office/drawing/2014/main" id="{69410661-A09A-4D51-8C1B-607CAAE46C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89" t="4167" r="2872" b="77696"/>
              <a:stretch/>
            </p:blipFill>
            <p:spPr bwMode="auto">
              <a:xfrm>
                <a:off x="2860448" y="5918866"/>
                <a:ext cx="4914901" cy="12437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63F3BFC5-09BB-4AD3-9135-41F53F5E98F6}"/>
                  </a:ext>
                </a:extLst>
              </p:cNvPr>
              <p:cNvSpPr/>
              <p:nvPr/>
            </p:nvSpPr>
            <p:spPr>
              <a:xfrm>
                <a:off x="3286125" y="4943475"/>
                <a:ext cx="495300" cy="695325"/>
              </a:xfrm>
              <a:prstGeom prst="roundRect">
                <a:avLst/>
              </a:prstGeom>
              <a:solidFill>
                <a:srgbClr val="5C91A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0081FB9A-1834-4377-A6DA-CB82E7DA05E6}"/>
                  </a:ext>
                </a:extLst>
              </p:cNvPr>
              <p:cNvSpPr/>
              <p:nvPr/>
            </p:nvSpPr>
            <p:spPr>
              <a:xfrm>
                <a:off x="3648075" y="4495799"/>
                <a:ext cx="133350" cy="13335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DD484113-51FA-47E8-BD10-C498DAD9D766}"/>
                  </a:ext>
                </a:extLst>
              </p:cNvPr>
              <p:cNvCxnSpPr/>
              <p:nvPr/>
            </p:nvCxnSpPr>
            <p:spPr>
              <a:xfrm flipV="1">
                <a:off x="3605212" y="4762499"/>
                <a:ext cx="85725" cy="36195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6D00122B-CCA6-40AE-8DF7-A8BC0DECD93D}"/>
                  </a:ext>
                </a:extLst>
              </p:cNvPr>
              <p:cNvSpPr/>
              <p:nvPr/>
            </p:nvSpPr>
            <p:spPr>
              <a:xfrm>
                <a:off x="3852862" y="4943475"/>
                <a:ext cx="495300" cy="695325"/>
              </a:xfrm>
              <a:prstGeom prst="roundRect">
                <a:avLst/>
              </a:prstGeom>
              <a:solidFill>
                <a:srgbClr val="E82126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906B333D-A8BD-4D59-943D-07E51847FF89}"/>
                  </a:ext>
                </a:extLst>
              </p:cNvPr>
              <p:cNvSpPr/>
              <p:nvPr/>
            </p:nvSpPr>
            <p:spPr>
              <a:xfrm>
                <a:off x="4419599" y="4943474"/>
                <a:ext cx="495300" cy="695325"/>
              </a:xfrm>
              <a:prstGeom prst="roundRect">
                <a:avLst/>
              </a:prstGeom>
              <a:solidFill>
                <a:srgbClr val="E82126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B9493D64-B758-40CC-B1BC-55D6A92BBA6C}"/>
                  </a:ext>
                </a:extLst>
              </p:cNvPr>
              <p:cNvSpPr/>
              <p:nvPr/>
            </p:nvSpPr>
            <p:spPr>
              <a:xfrm>
                <a:off x="4986336" y="4943473"/>
                <a:ext cx="495300" cy="695325"/>
              </a:xfrm>
              <a:prstGeom prst="roundRect">
                <a:avLst/>
              </a:prstGeom>
              <a:solidFill>
                <a:srgbClr val="FD9C1C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BC2E1F12-063D-49B6-9938-11E051AAA280}"/>
                  </a:ext>
                </a:extLst>
              </p:cNvPr>
              <p:cNvGrpSpPr/>
              <p:nvPr/>
            </p:nvGrpSpPr>
            <p:grpSpPr>
              <a:xfrm>
                <a:off x="3920982" y="4756654"/>
                <a:ext cx="178083" cy="256736"/>
                <a:chOff x="9886950" y="4133850"/>
                <a:chExt cx="571500" cy="823912"/>
              </a:xfrm>
            </p:grpSpPr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2F49249E-D71F-4704-83ED-489EC41DB26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172700" y="4419600"/>
                  <a:ext cx="0" cy="53816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238CFFBE-5F2A-49D1-8B9E-9C240224F5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172700" y="4133850"/>
                  <a:ext cx="285750" cy="28575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8B2D1818-01AE-4B54-9956-425537B204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9886950" y="4133850"/>
                  <a:ext cx="285750" cy="28575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55EFC67A-0137-46DD-8778-85446339DFF7}"/>
                  </a:ext>
                </a:extLst>
              </p:cNvPr>
              <p:cNvGrpSpPr/>
              <p:nvPr/>
            </p:nvGrpSpPr>
            <p:grpSpPr>
              <a:xfrm>
                <a:off x="4132679" y="4756654"/>
                <a:ext cx="178083" cy="256736"/>
                <a:chOff x="9886950" y="4133850"/>
                <a:chExt cx="571500" cy="823912"/>
              </a:xfrm>
            </p:grpSpPr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1C6B89EB-DE74-41AF-B599-D943B3E080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172700" y="4419600"/>
                  <a:ext cx="0" cy="53816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3DB612ED-26E7-441A-8554-7923998D07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172700" y="4133850"/>
                  <a:ext cx="285750" cy="28575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13940A80-96D2-4D2F-9E16-E8EB53C2C5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9886950" y="4133850"/>
                  <a:ext cx="285750" cy="28575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5AF7E51B-46DF-4355-A9A9-77C5A1279B45}"/>
                  </a:ext>
                </a:extLst>
              </p:cNvPr>
              <p:cNvGrpSpPr/>
              <p:nvPr/>
            </p:nvGrpSpPr>
            <p:grpSpPr>
              <a:xfrm>
                <a:off x="4433417" y="4756654"/>
                <a:ext cx="178083" cy="256736"/>
                <a:chOff x="9886950" y="4133850"/>
                <a:chExt cx="571500" cy="823912"/>
              </a:xfrm>
            </p:grpSpPr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EA14A53A-E6C9-46CF-A3A8-92C0A19E1F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172700" y="4419600"/>
                  <a:ext cx="0" cy="53816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2DD27ED6-329C-4BCC-91A3-84B356591F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172700" y="4133850"/>
                  <a:ext cx="285750" cy="28575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887428DF-5614-437F-B0C8-4BCC48AD80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9886950" y="4133850"/>
                  <a:ext cx="285750" cy="28575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C66385DC-0673-4909-95B7-30A7994B6ED9}"/>
                  </a:ext>
                </a:extLst>
              </p:cNvPr>
              <p:cNvGrpSpPr/>
              <p:nvPr/>
            </p:nvGrpSpPr>
            <p:grpSpPr>
              <a:xfrm>
                <a:off x="4645113" y="4756654"/>
                <a:ext cx="178083" cy="256736"/>
                <a:chOff x="9886950" y="4133850"/>
                <a:chExt cx="571500" cy="823912"/>
              </a:xfrm>
            </p:grpSpPr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05573508-A725-445D-A60B-195477B657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172700" y="4419600"/>
                  <a:ext cx="0" cy="53816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25963C9F-9AB8-41AB-85E8-AC165D3E7F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172700" y="4133850"/>
                  <a:ext cx="285750" cy="28575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A3B7B13F-A000-48DE-9580-299322E9D6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9886950" y="4133850"/>
                  <a:ext cx="285750" cy="28575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D9F02B19-7EE7-4D0D-91ED-72BCBA86D442}"/>
                  </a:ext>
                </a:extLst>
              </p:cNvPr>
              <p:cNvGrpSpPr/>
              <p:nvPr/>
            </p:nvGrpSpPr>
            <p:grpSpPr>
              <a:xfrm>
                <a:off x="5048287" y="4756654"/>
                <a:ext cx="178083" cy="256736"/>
                <a:chOff x="9886950" y="4133850"/>
                <a:chExt cx="571500" cy="823912"/>
              </a:xfrm>
            </p:grpSpPr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280DAF82-8628-418E-B0B7-7AB56DD3C5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172700" y="4419600"/>
                  <a:ext cx="0" cy="53816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AE7FF06D-BADD-4BD0-863A-45482D7937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172700" y="4133850"/>
                  <a:ext cx="285750" cy="28575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ECD6304A-5123-4719-89D3-068FDBB55A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9886950" y="4133850"/>
                  <a:ext cx="285750" cy="28575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A1B3BF90-8A8D-4B0A-8CD0-B300BD00D2FF}"/>
                  </a:ext>
                </a:extLst>
              </p:cNvPr>
              <p:cNvGrpSpPr/>
              <p:nvPr/>
            </p:nvGrpSpPr>
            <p:grpSpPr>
              <a:xfrm>
                <a:off x="5273378" y="4773051"/>
                <a:ext cx="178083" cy="256736"/>
                <a:chOff x="9886950" y="4133850"/>
                <a:chExt cx="571500" cy="823912"/>
              </a:xfrm>
            </p:grpSpPr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3B51CB3F-B8E6-4265-A455-7BAD34DAC5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172700" y="4419600"/>
                  <a:ext cx="0" cy="53816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1A6B02C1-E00F-49BE-BFC8-038A1CA764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172700" y="4133850"/>
                  <a:ext cx="285750" cy="28575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23E1D5AC-1DFF-4639-B538-F8857D5137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9886950" y="4133850"/>
                  <a:ext cx="285750" cy="28575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D5AB7C43-5489-4CFF-9C02-0AFE1A1CB0B5}"/>
                  </a:ext>
                </a:extLst>
              </p:cNvPr>
              <p:cNvGrpSpPr/>
              <p:nvPr/>
            </p:nvGrpSpPr>
            <p:grpSpPr>
              <a:xfrm>
                <a:off x="5553073" y="4773051"/>
                <a:ext cx="495300" cy="880036"/>
                <a:chOff x="5553073" y="4773051"/>
                <a:chExt cx="495300" cy="880036"/>
              </a:xfrm>
              <a:solidFill>
                <a:srgbClr val="FD9C1C"/>
              </a:solidFill>
            </p:grpSpPr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6D04B5E5-A1F3-4F57-BC9D-E34733ED17D3}"/>
                    </a:ext>
                  </a:extLst>
                </p:cNvPr>
                <p:cNvSpPr/>
                <p:nvPr/>
              </p:nvSpPr>
              <p:spPr>
                <a:xfrm>
                  <a:off x="5553073" y="4957762"/>
                  <a:ext cx="495300" cy="695325"/>
                </a:xfrm>
                <a:prstGeom prst="round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grpSp>
              <p:nvGrpSpPr>
                <p:cNvPr id="39" name="Group 38">
                  <a:extLst>
                    <a:ext uri="{FF2B5EF4-FFF2-40B4-BE49-F238E27FC236}">
                      <a16:creationId xmlns:a16="http://schemas.microsoft.com/office/drawing/2014/main" id="{212F6832-8B7C-4246-B579-57975C92DFD8}"/>
                    </a:ext>
                  </a:extLst>
                </p:cNvPr>
                <p:cNvGrpSpPr/>
                <p:nvPr/>
              </p:nvGrpSpPr>
              <p:grpSpPr>
                <a:xfrm>
                  <a:off x="5587510" y="4773051"/>
                  <a:ext cx="178083" cy="256736"/>
                  <a:chOff x="9886950" y="4133850"/>
                  <a:chExt cx="571500" cy="823912"/>
                </a:xfrm>
                <a:grpFill/>
              </p:grpSpPr>
              <p:cxnSp>
                <p:nvCxnSpPr>
                  <p:cNvPr id="40" name="Straight Connector 39">
                    <a:extLst>
                      <a:ext uri="{FF2B5EF4-FFF2-40B4-BE49-F238E27FC236}">
                        <a16:creationId xmlns:a16="http://schemas.microsoft.com/office/drawing/2014/main" id="{09C0A13C-2FA6-4354-A211-6C882EC4B16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172700" y="4419600"/>
                    <a:ext cx="0" cy="538162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Straight Connector 40">
                    <a:extLst>
                      <a:ext uri="{FF2B5EF4-FFF2-40B4-BE49-F238E27FC236}">
                        <a16:creationId xmlns:a16="http://schemas.microsoft.com/office/drawing/2014/main" id="{C4118CE7-402E-494B-863B-6998E9E8C0D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172700" y="4133850"/>
                    <a:ext cx="285750" cy="285750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Straight Connector 41">
                    <a:extLst>
                      <a:ext uri="{FF2B5EF4-FFF2-40B4-BE49-F238E27FC236}">
                        <a16:creationId xmlns:a16="http://schemas.microsoft.com/office/drawing/2014/main" id="{35419C62-4C54-47A5-B7D8-10E7314CE7A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9886950" y="4133850"/>
                    <a:ext cx="285750" cy="285750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DA8996EB-3A79-40A4-A1F3-98F7977C4543}"/>
                    </a:ext>
                  </a:extLst>
                </p:cNvPr>
                <p:cNvGrpSpPr/>
                <p:nvPr/>
              </p:nvGrpSpPr>
              <p:grpSpPr>
                <a:xfrm>
                  <a:off x="5802449" y="4773051"/>
                  <a:ext cx="178083" cy="256736"/>
                  <a:chOff x="9886950" y="4133850"/>
                  <a:chExt cx="571500" cy="823912"/>
                </a:xfrm>
                <a:grpFill/>
              </p:grpSpPr>
              <p:cxnSp>
                <p:nvCxnSpPr>
                  <p:cNvPr id="44" name="Straight Connector 43">
                    <a:extLst>
                      <a:ext uri="{FF2B5EF4-FFF2-40B4-BE49-F238E27FC236}">
                        <a16:creationId xmlns:a16="http://schemas.microsoft.com/office/drawing/2014/main" id="{C05AB75E-D57D-4A12-B30D-3864B2C979C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172700" y="4419600"/>
                    <a:ext cx="0" cy="538162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Straight Connector 44">
                    <a:extLst>
                      <a:ext uri="{FF2B5EF4-FFF2-40B4-BE49-F238E27FC236}">
                        <a16:creationId xmlns:a16="http://schemas.microsoft.com/office/drawing/2014/main" id="{1EC39D1D-62CD-44FF-84D7-3248E77F304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172700" y="4133850"/>
                    <a:ext cx="285750" cy="285750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Straight Connector 45">
                    <a:extLst>
                      <a:ext uri="{FF2B5EF4-FFF2-40B4-BE49-F238E27FC236}">
                        <a16:creationId xmlns:a16="http://schemas.microsoft.com/office/drawing/2014/main" id="{97D2027A-EC40-4475-B1CE-575023F70AF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9886950" y="4133850"/>
                    <a:ext cx="285750" cy="285750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679BE529-FE59-4221-A2BF-2BF7A0FDB1AF}"/>
                  </a:ext>
                </a:extLst>
              </p:cNvPr>
              <p:cNvGrpSpPr/>
              <p:nvPr/>
            </p:nvGrpSpPr>
            <p:grpSpPr>
              <a:xfrm>
                <a:off x="6119810" y="4756654"/>
                <a:ext cx="495300" cy="880036"/>
                <a:chOff x="5553073" y="4773051"/>
                <a:chExt cx="495300" cy="880036"/>
              </a:xfrm>
              <a:solidFill>
                <a:srgbClr val="FCF214"/>
              </a:solidFill>
            </p:grpSpPr>
            <p:sp>
              <p:nvSpPr>
                <p:cNvPr id="49" name="Rectangle: Rounded Corners 48">
                  <a:extLst>
                    <a:ext uri="{FF2B5EF4-FFF2-40B4-BE49-F238E27FC236}">
                      <a16:creationId xmlns:a16="http://schemas.microsoft.com/office/drawing/2014/main" id="{199579CF-3148-402B-89EC-908A3A44EAA4}"/>
                    </a:ext>
                  </a:extLst>
                </p:cNvPr>
                <p:cNvSpPr/>
                <p:nvPr/>
              </p:nvSpPr>
              <p:spPr>
                <a:xfrm>
                  <a:off x="5553073" y="4957762"/>
                  <a:ext cx="495300" cy="695325"/>
                </a:xfrm>
                <a:prstGeom prst="round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grpSp>
              <p:nvGrpSpPr>
                <p:cNvPr id="50" name="Group 49">
                  <a:extLst>
                    <a:ext uri="{FF2B5EF4-FFF2-40B4-BE49-F238E27FC236}">
                      <a16:creationId xmlns:a16="http://schemas.microsoft.com/office/drawing/2014/main" id="{BC1E0265-EA77-40DB-AFAB-EE13723634BC}"/>
                    </a:ext>
                  </a:extLst>
                </p:cNvPr>
                <p:cNvGrpSpPr/>
                <p:nvPr/>
              </p:nvGrpSpPr>
              <p:grpSpPr>
                <a:xfrm>
                  <a:off x="5587510" y="4773051"/>
                  <a:ext cx="178083" cy="256736"/>
                  <a:chOff x="9886950" y="4133850"/>
                  <a:chExt cx="571500" cy="823912"/>
                </a:xfrm>
                <a:grpFill/>
              </p:grpSpPr>
              <p:cxnSp>
                <p:nvCxnSpPr>
                  <p:cNvPr id="55" name="Straight Connector 54">
                    <a:extLst>
                      <a:ext uri="{FF2B5EF4-FFF2-40B4-BE49-F238E27FC236}">
                        <a16:creationId xmlns:a16="http://schemas.microsoft.com/office/drawing/2014/main" id="{A45D665A-A113-4444-9252-C3DB142B77D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172700" y="4419600"/>
                    <a:ext cx="0" cy="538162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Straight Connector 55">
                    <a:extLst>
                      <a:ext uri="{FF2B5EF4-FFF2-40B4-BE49-F238E27FC236}">
                        <a16:creationId xmlns:a16="http://schemas.microsoft.com/office/drawing/2014/main" id="{78FDB57E-14B3-43DD-9E96-475C5E6376E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172700" y="4133850"/>
                    <a:ext cx="285750" cy="285750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Straight Connector 56">
                    <a:extLst>
                      <a:ext uri="{FF2B5EF4-FFF2-40B4-BE49-F238E27FC236}">
                        <a16:creationId xmlns:a16="http://schemas.microsoft.com/office/drawing/2014/main" id="{C152A668-7ED4-4BE3-A701-F2F1E6742D8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9886950" y="4133850"/>
                    <a:ext cx="285750" cy="285750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41A967EC-476C-4B35-8F03-3DD178BDC5B3}"/>
                    </a:ext>
                  </a:extLst>
                </p:cNvPr>
                <p:cNvGrpSpPr/>
                <p:nvPr/>
              </p:nvGrpSpPr>
              <p:grpSpPr>
                <a:xfrm>
                  <a:off x="5802449" y="4773051"/>
                  <a:ext cx="178083" cy="256736"/>
                  <a:chOff x="9886950" y="4133850"/>
                  <a:chExt cx="571500" cy="823912"/>
                </a:xfrm>
                <a:grpFill/>
              </p:grpSpPr>
              <p:cxnSp>
                <p:nvCxnSpPr>
                  <p:cNvPr id="52" name="Straight Connector 51">
                    <a:extLst>
                      <a:ext uri="{FF2B5EF4-FFF2-40B4-BE49-F238E27FC236}">
                        <a16:creationId xmlns:a16="http://schemas.microsoft.com/office/drawing/2014/main" id="{292DFB85-0966-4F63-B48F-378F92BA0C0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172700" y="4419600"/>
                    <a:ext cx="0" cy="538162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Straight Connector 52">
                    <a:extLst>
                      <a:ext uri="{FF2B5EF4-FFF2-40B4-BE49-F238E27FC236}">
                        <a16:creationId xmlns:a16="http://schemas.microsoft.com/office/drawing/2014/main" id="{2B715D93-FC6C-4171-A32A-DE641EA780C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172700" y="4133850"/>
                    <a:ext cx="285750" cy="285750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Straight Connector 53">
                    <a:extLst>
                      <a:ext uri="{FF2B5EF4-FFF2-40B4-BE49-F238E27FC236}">
                        <a16:creationId xmlns:a16="http://schemas.microsoft.com/office/drawing/2014/main" id="{C954078A-631F-49C8-BB6D-ABB71566928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9886950" y="4133850"/>
                    <a:ext cx="285750" cy="285750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A2E8A0A4-BD17-4023-97B9-968384D546B9}"/>
                  </a:ext>
                </a:extLst>
              </p:cNvPr>
              <p:cNvGrpSpPr/>
              <p:nvPr/>
            </p:nvGrpSpPr>
            <p:grpSpPr>
              <a:xfrm>
                <a:off x="6675865" y="4756654"/>
                <a:ext cx="495300" cy="880036"/>
                <a:chOff x="5553073" y="4773051"/>
                <a:chExt cx="495300" cy="880036"/>
              </a:xfrm>
              <a:solidFill>
                <a:srgbClr val="FCF214"/>
              </a:solidFill>
            </p:grpSpPr>
            <p:sp>
              <p:nvSpPr>
                <p:cNvPr id="59" name="Rectangle: Rounded Corners 58">
                  <a:extLst>
                    <a:ext uri="{FF2B5EF4-FFF2-40B4-BE49-F238E27FC236}">
                      <a16:creationId xmlns:a16="http://schemas.microsoft.com/office/drawing/2014/main" id="{B8ED9532-5455-4B9D-A7E0-A9AA18248C95}"/>
                    </a:ext>
                  </a:extLst>
                </p:cNvPr>
                <p:cNvSpPr/>
                <p:nvPr/>
              </p:nvSpPr>
              <p:spPr>
                <a:xfrm>
                  <a:off x="5553073" y="4957762"/>
                  <a:ext cx="495300" cy="695325"/>
                </a:xfrm>
                <a:prstGeom prst="roundRect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grpSp>
              <p:nvGrpSpPr>
                <p:cNvPr id="60" name="Group 59">
                  <a:extLst>
                    <a:ext uri="{FF2B5EF4-FFF2-40B4-BE49-F238E27FC236}">
                      <a16:creationId xmlns:a16="http://schemas.microsoft.com/office/drawing/2014/main" id="{631A5651-AB06-4ED2-B9B1-E674193028B1}"/>
                    </a:ext>
                  </a:extLst>
                </p:cNvPr>
                <p:cNvGrpSpPr/>
                <p:nvPr/>
              </p:nvGrpSpPr>
              <p:grpSpPr>
                <a:xfrm>
                  <a:off x="5587510" y="4773051"/>
                  <a:ext cx="178083" cy="256736"/>
                  <a:chOff x="9886950" y="4133850"/>
                  <a:chExt cx="571500" cy="823912"/>
                </a:xfrm>
                <a:grpFill/>
              </p:grpSpPr>
              <p:cxnSp>
                <p:nvCxnSpPr>
                  <p:cNvPr id="65" name="Straight Connector 64">
                    <a:extLst>
                      <a:ext uri="{FF2B5EF4-FFF2-40B4-BE49-F238E27FC236}">
                        <a16:creationId xmlns:a16="http://schemas.microsoft.com/office/drawing/2014/main" id="{0D9561FC-0972-471C-8161-A15878C12A9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172700" y="4419600"/>
                    <a:ext cx="0" cy="538162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Straight Connector 65">
                    <a:extLst>
                      <a:ext uri="{FF2B5EF4-FFF2-40B4-BE49-F238E27FC236}">
                        <a16:creationId xmlns:a16="http://schemas.microsoft.com/office/drawing/2014/main" id="{15FDDDD7-97EB-4754-8B64-989FB371680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172700" y="4133850"/>
                    <a:ext cx="285750" cy="285750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Straight Connector 66">
                    <a:extLst>
                      <a:ext uri="{FF2B5EF4-FFF2-40B4-BE49-F238E27FC236}">
                        <a16:creationId xmlns:a16="http://schemas.microsoft.com/office/drawing/2014/main" id="{63565F61-780A-45EB-9CBC-1F71F288AE7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9886950" y="4133850"/>
                    <a:ext cx="285750" cy="285750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1" name="Group 60">
                  <a:extLst>
                    <a:ext uri="{FF2B5EF4-FFF2-40B4-BE49-F238E27FC236}">
                      <a16:creationId xmlns:a16="http://schemas.microsoft.com/office/drawing/2014/main" id="{C256A481-BFB6-4F09-A5FA-E5B2FC1AD4D6}"/>
                    </a:ext>
                  </a:extLst>
                </p:cNvPr>
                <p:cNvGrpSpPr/>
                <p:nvPr/>
              </p:nvGrpSpPr>
              <p:grpSpPr>
                <a:xfrm>
                  <a:off x="5802449" y="4773051"/>
                  <a:ext cx="178083" cy="256736"/>
                  <a:chOff x="9886950" y="4133850"/>
                  <a:chExt cx="571500" cy="823912"/>
                </a:xfrm>
                <a:grpFill/>
              </p:grpSpPr>
              <p:cxnSp>
                <p:nvCxnSpPr>
                  <p:cNvPr id="62" name="Straight Connector 61">
                    <a:extLst>
                      <a:ext uri="{FF2B5EF4-FFF2-40B4-BE49-F238E27FC236}">
                        <a16:creationId xmlns:a16="http://schemas.microsoft.com/office/drawing/2014/main" id="{5FAF7212-8E51-44B0-9A68-A21C55D2C4C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172700" y="4419600"/>
                    <a:ext cx="0" cy="538162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Straight Connector 62">
                    <a:extLst>
                      <a:ext uri="{FF2B5EF4-FFF2-40B4-BE49-F238E27FC236}">
                        <a16:creationId xmlns:a16="http://schemas.microsoft.com/office/drawing/2014/main" id="{8F04026A-DD27-41D5-8D0A-332E7AFEE33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172700" y="4133850"/>
                    <a:ext cx="285750" cy="285750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Straight Connector 63">
                    <a:extLst>
                      <a:ext uri="{FF2B5EF4-FFF2-40B4-BE49-F238E27FC236}">
                        <a16:creationId xmlns:a16="http://schemas.microsoft.com/office/drawing/2014/main" id="{5FBEB842-24E6-4EE4-B90A-3C867009669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9886950" y="4133850"/>
                    <a:ext cx="285750" cy="285750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2B9E1A36-AE4D-4E2B-BC40-4A165AB4396F}"/>
                  </a:ext>
                </a:extLst>
              </p:cNvPr>
              <p:cNvSpPr/>
              <p:nvPr/>
            </p:nvSpPr>
            <p:spPr>
              <a:xfrm>
                <a:off x="3957961" y="4667948"/>
                <a:ext cx="133350" cy="13335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87D2DD3E-8978-4DB8-B035-D653C51A168B}"/>
                  </a:ext>
                </a:extLst>
              </p:cNvPr>
              <p:cNvSpPr/>
              <p:nvPr/>
            </p:nvSpPr>
            <p:spPr>
              <a:xfrm>
                <a:off x="4154314" y="4663455"/>
                <a:ext cx="133350" cy="13335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A0DC31A4-1842-45AE-BE68-2351EA3C671B}"/>
                  </a:ext>
                </a:extLst>
              </p:cNvPr>
              <p:cNvSpPr/>
              <p:nvPr/>
            </p:nvSpPr>
            <p:spPr>
              <a:xfrm>
                <a:off x="4458057" y="4647190"/>
                <a:ext cx="133350" cy="13335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EA754962-17C3-4B7F-BC43-8F05EF097FAA}"/>
                  </a:ext>
                </a:extLst>
              </p:cNvPr>
              <p:cNvSpPr/>
              <p:nvPr/>
            </p:nvSpPr>
            <p:spPr>
              <a:xfrm>
                <a:off x="4654410" y="4642697"/>
                <a:ext cx="133350" cy="13335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A2F1BA6F-4C74-4A5E-89D7-6F156DB15416}"/>
                  </a:ext>
                </a:extLst>
              </p:cNvPr>
              <p:cNvSpPr/>
              <p:nvPr/>
            </p:nvSpPr>
            <p:spPr>
              <a:xfrm>
                <a:off x="5297094" y="4673090"/>
                <a:ext cx="133350" cy="13335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5FB058CF-B241-4F44-9CAB-DCBECBFA2E82}"/>
                  </a:ext>
                </a:extLst>
              </p:cNvPr>
              <p:cNvSpPr/>
              <p:nvPr/>
            </p:nvSpPr>
            <p:spPr>
              <a:xfrm>
                <a:off x="5611226" y="4678798"/>
                <a:ext cx="133350" cy="13335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B6078A18-F21B-447F-A5AF-F17C4FDEAFCA}"/>
                  </a:ext>
                </a:extLst>
              </p:cNvPr>
              <p:cNvSpPr/>
              <p:nvPr/>
            </p:nvSpPr>
            <p:spPr>
              <a:xfrm>
                <a:off x="4177200" y="4357756"/>
                <a:ext cx="133350" cy="13335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ED64E55E-BE7B-437C-BA9B-5B3A4D464D1D}"/>
                  </a:ext>
                </a:extLst>
              </p:cNvPr>
              <p:cNvSpPr/>
              <p:nvPr/>
            </p:nvSpPr>
            <p:spPr>
              <a:xfrm>
                <a:off x="4525212" y="4363461"/>
                <a:ext cx="133350" cy="13335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A3B1946A-0DEA-4D1C-85A6-5457EBDF136E}"/>
                  </a:ext>
                </a:extLst>
              </p:cNvPr>
              <p:cNvSpPr/>
              <p:nvPr/>
            </p:nvSpPr>
            <p:spPr>
              <a:xfrm>
                <a:off x="3845962" y="4436268"/>
                <a:ext cx="133350" cy="13335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50E6EEC6-5EAA-43A3-B467-F6F91F08B237}"/>
                  </a:ext>
                </a:extLst>
              </p:cNvPr>
              <p:cNvSpPr/>
              <p:nvPr/>
            </p:nvSpPr>
            <p:spPr>
              <a:xfrm>
                <a:off x="5290394" y="4402376"/>
                <a:ext cx="133350" cy="13335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9CD4E660-8C0E-4028-8B65-4C6BF6D3E87F}"/>
                  </a:ext>
                </a:extLst>
              </p:cNvPr>
              <p:cNvSpPr/>
              <p:nvPr/>
            </p:nvSpPr>
            <p:spPr>
              <a:xfrm>
                <a:off x="5902969" y="4436268"/>
                <a:ext cx="133350" cy="13335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D8865238-1BE8-4FC5-8337-32F8A87021AD}"/>
                  </a:ext>
                </a:extLst>
              </p:cNvPr>
              <p:cNvSpPr/>
              <p:nvPr/>
            </p:nvSpPr>
            <p:spPr>
              <a:xfrm>
                <a:off x="3453222" y="4369593"/>
                <a:ext cx="133350" cy="13335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AF96BC3D-E1D5-49CF-AFB9-7450320DA290}"/>
                  </a:ext>
                </a:extLst>
              </p:cNvPr>
              <p:cNvSpPr/>
              <p:nvPr/>
            </p:nvSpPr>
            <p:spPr>
              <a:xfrm>
                <a:off x="3439661" y="4622006"/>
                <a:ext cx="133350" cy="13335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</p:grpSp>
        <p:sp>
          <p:nvSpPr>
            <p:cNvPr id="4096" name="TextBox 4095">
              <a:extLst>
                <a:ext uri="{FF2B5EF4-FFF2-40B4-BE49-F238E27FC236}">
                  <a16:creationId xmlns:a16="http://schemas.microsoft.com/office/drawing/2014/main" id="{C16CFA6A-DFF3-45CD-9076-B08AB40B23A6}"/>
                </a:ext>
              </a:extLst>
            </p:cNvPr>
            <p:cNvSpPr txBox="1"/>
            <p:nvPr/>
          </p:nvSpPr>
          <p:spPr>
            <a:xfrm>
              <a:off x="193334" y="3079030"/>
              <a:ext cx="1146122" cy="571232"/>
            </a:xfrm>
            <a:prstGeom prst="rect">
              <a:avLst/>
            </a:prstGeom>
            <a:solidFill>
              <a:srgbClr val="5C91A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CH" sz="2400" b="1" dirty="0"/>
                <a:t>source of</a:t>
              </a:r>
            </a:p>
            <a:p>
              <a:pPr algn="ctr"/>
              <a:r>
                <a:rPr lang="en-CH" sz="2400" b="1" dirty="0"/>
                <a:t>morphogen</a:t>
              </a:r>
              <a:endParaRPr lang="de-CH" sz="2400" b="1" dirty="0"/>
            </a:p>
          </p:txBody>
        </p:sp>
        <p:sp>
          <p:nvSpPr>
            <p:cNvPr id="4097" name="TextBox 4096">
              <a:extLst>
                <a:ext uri="{FF2B5EF4-FFF2-40B4-BE49-F238E27FC236}">
                  <a16:creationId xmlns:a16="http://schemas.microsoft.com/office/drawing/2014/main" id="{C298855D-4FEC-43D6-B790-0540AA22C5B9}"/>
                </a:ext>
              </a:extLst>
            </p:cNvPr>
            <p:cNvSpPr txBox="1"/>
            <p:nvPr/>
          </p:nvSpPr>
          <p:spPr>
            <a:xfrm>
              <a:off x="2187986" y="5250010"/>
              <a:ext cx="1926277" cy="3173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2400" b="1" dirty="0"/>
                <a:t>morphogen gradient</a:t>
              </a:r>
              <a:endParaRPr lang="de-CH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4202787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1906E-5049-471E-88C5-F4546E2A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2935"/>
            <a:ext cx="12192000" cy="1228214"/>
          </a:xfrm>
        </p:spPr>
        <p:txBody>
          <a:bodyPr>
            <a:normAutofit fontScale="90000"/>
          </a:bodyPr>
          <a:lstStyle/>
          <a:p>
            <a:r>
              <a:rPr lang="en-CH" dirty="0"/>
              <a:t>Integration of multiple morphogen gradients can instruct localized cell fates</a:t>
            </a:r>
            <a:endParaRPr lang="de-CH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CAD1602-6FA6-4559-B382-AAF6AE4D87BD}"/>
              </a:ext>
            </a:extLst>
          </p:cNvPr>
          <p:cNvGrpSpPr/>
          <p:nvPr/>
        </p:nvGrpSpPr>
        <p:grpSpPr>
          <a:xfrm>
            <a:off x="288384" y="1539741"/>
            <a:ext cx="3295541" cy="3295542"/>
            <a:chOff x="6374704" y="1551770"/>
            <a:chExt cx="1669451" cy="166945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B07F9DD-1781-454B-BFEC-C4077844AAA7}"/>
                </a:ext>
              </a:extLst>
            </p:cNvPr>
            <p:cNvSpPr/>
            <p:nvPr/>
          </p:nvSpPr>
          <p:spPr>
            <a:xfrm>
              <a:off x="6374704" y="1551770"/>
              <a:ext cx="1669451" cy="1669451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40000">
                  <a:schemeClr val="bg1"/>
                </a:gs>
              </a:gsLst>
              <a:lin ang="162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D543AE7-9200-4DA1-9A9B-E6756D513542}"/>
                </a:ext>
              </a:extLst>
            </p:cNvPr>
            <p:cNvSpPr/>
            <p:nvPr/>
          </p:nvSpPr>
          <p:spPr>
            <a:xfrm>
              <a:off x="6645354" y="1782273"/>
              <a:ext cx="1128149" cy="604221"/>
            </a:xfrm>
            <a:custGeom>
              <a:avLst/>
              <a:gdLst>
                <a:gd name="connsiteX0" fmla="*/ 414670 w 1020725"/>
                <a:gd name="connsiteY0" fmla="*/ 0 h 616688"/>
                <a:gd name="connsiteX1" fmla="*/ 244549 w 1020725"/>
                <a:gd name="connsiteY1" fmla="*/ 63795 h 616688"/>
                <a:gd name="connsiteX2" fmla="*/ 0 w 1020725"/>
                <a:gd name="connsiteY2" fmla="*/ 265814 h 616688"/>
                <a:gd name="connsiteX3" fmla="*/ 63795 w 1020725"/>
                <a:gd name="connsiteY3" fmla="*/ 616688 h 616688"/>
                <a:gd name="connsiteX4" fmla="*/ 946297 w 1020725"/>
                <a:gd name="connsiteY4" fmla="*/ 584791 h 616688"/>
                <a:gd name="connsiteX5" fmla="*/ 1020725 w 1020725"/>
                <a:gd name="connsiteY5" fmla="*/ 265814 h 616688"/>
                <a:gd name="connsiteX6" fmla="*/ 850604 w 1020725"/>
                <a:gd name="connsiteY6" fmla="*/ 95693 h 616688"/>
                <a:gd name="connsiteX7" fmla="*/ 414670 w 1020725"/>
                <a:gd name="connsiteY7" fmla="*/ 0 h 616688"/>
                <a:gd name="connsiteX0" fmla="*/ 453213 w 1059268"/>
                <a:gd name="connsiteY0" fmla="*/ 0 h 616688"/>
                <a:gd name="connsiteX1" fmla="*/ 283092 w 1059268"/>
                <a:gd name="connsiteY1" fmla="*/ 63795 h 616688"/>
                <a:gd name="connsiteX2" fmla="*/ 38543 w 1059268"/>
                <a:gd name="connsiteY2" fmla="*/ 265814 h 616688"/>
                <a:gd name="connsiteX3" fmla="*/ 102338 w 1059268"/>
                <a:gd name="connsiteY3" fmla="*/ 616688 h 616688"/>
                <a:gd name="connsiteX4" fmla="*/ 984840 w 1059268"/>
                <a:gd name="connsiteY4" fmla="*/ 584791 h 616688"/>
                <a:gd name="connsiteX5" fmla="*/ 1059268 w 1059268"/>
                <a:gd name="connsiteY5" fmla="*/ 265814 h 616688"/>
                <a:gd name="connsiteX6" fmla="*/ 889147 w 1059268"/>
                <a:gd name="connsiteY6" fmla="*/ 95693 h 616688"/>
                <a:gd name="connsiteX7" fmla="*/ 453213 w 1059268"/>
                <a:gd name="connsiteY7" fmla="*/ 0 h 616688"/>
                <a:gd name="connsiteX0" fmla="*/ 453213 w 1087858"/>
                <a:gd name="connsiteY0" fmla="*/ 0 h 616688"/>
                <a:gd name="connsiteX1" fmla="*/ 283092 w 1087858"/>
                <a:gd name="connsiteY1" fmla="*/ 63795 h 616688"/>
                <a:gd name="connsiteX2" fmla="*/ 38543 w 1087858"/>
                <a:gd name="connsiteY2" fmla="*/ 265814 h 616688"/>
                <a:gd name="connsiteX3" fmla="*/ 102338 w 1087858"/>
                <a:gd name="connsiteY3" fmla="*/ 616688 h 616688"/>
                <a:gd name="connsiteX4" fmla="*/ 984840 w 1087858"/>
                <a:gd name="connsiteY4" fmla="*/ 584791 h 616688"/>
                <a:gd name="connsiteX5" fmla="*/ 1059268 w 1087858"/>
                <a:gd name="connsiteY5" fmla="*/ 265814 h 616688"/>
                <a:gd name="connsiteX6" fmla="*/ 889147 w 1087858"/>
                <a:gd name="connsiteY6" fmla="*/ 95693 h 616688"/>
                <a:gd name="connsiteX7" fmla="*/ 453213 w 1087858"/>
                <a:gd name="connsiteY7" fmla="*/ 0 h 616688"/>
                <a:gd name="connsiteX0" fmla="*/ 453213 w 1087858"/>
                <a:gd name="connsiteY0" fmla="*/ 9923 h 626611"/>
                <a:gd name="connsiteX1" fmla="*/ 283092 w 1087858"/>
                <a:gd name="connsiteY1" fmla="*/ 73718 h 626611"/>
                <a:gd name="connsiteX2" fmla="*/ 38543 w 1087858"/>
                <a:gd name="connsiteY2" fmla="*/ 275737 h 626611"/>
                <a:gd name="connsiteX3" fmla="*/ 102338 w 1087858"/>
                <a:gd name="connsiteY3" fmla="*/ 626611 h 626611"/>
                <a:gd name="connsiteX4" fmla="*/ 984840 w 1087858"/>
                <a:gd name="connsiteY4" fmla="*/ 594714 h 626611"/>
                <a:gd name="connsiteX5" fmla="*/ 1059268 w 1087858"/>
                <a:gd name="connsiteY5" fmla="*/ 275737 h 626611"/>
                <a:gd name="connsiteX6" fmla="*/ 889147 w 1087858"/>
                <a:gd name="connsiteY6" fmla="*/ 105616 h 626611"/>
                <a:gd name="connsiteX7" fmla="*/ 453213 w 1087858"/>
                <a:gd name="connsiteY7" fmla="*/ 9923 h 626611"/>
                <a:gd name="connsiteX0" fmla="*/ 453213 w 1087858"/>
                <a:gd name="connsiteY0" fmla="*/ 0 h 616688"/>
                <a:gd name="connsiteX1" fmla="*/ 283092 w 1087858"/>
                <a:gd name="connsiteY1" fmla="*/ 63795 h 616688"/>
                <a:gd name="connsiteX2" fmla="*/ 38543 w 1087858"/>
                <a:gd name="connsiteY2" fmla="*/ 265814 h 616688"/>
                <a:gd name="connsiteX3" fmla="*/ 102338 w 1087858"/>
                <a:gd name="connsiteY3" fmla="*/ 616688 h 616688"/>
                <a:gd name="connsiteX4" fmla="*/ 984840 w 1087858"/>
                <a:gd name="connsiteY4" fmla="*/ 584791 h 616688"/>
                <a:gd name="connsiteX5" fmla="*/ 1059268 w 1087858"/>
                <a:gd name="connsiteY5" fmla="*/ 265814 h 616688"/>
                <a:gd name="connsiteX6" fmla="*/ 889147 w 1087858"/>
                <a:gd name="connsiteY6" fmla="*/ 95693 h 616688"/>
                <a:gd name="connsiteX7" fmla="*/ 453213 w 1087858"/>
                <a:gd name="connsiteY7" fmla="*/ 0 h 616688"/>
                <a:gd name="connsiteX0" fmla="*/ 453213 w 1087858"/>
                <a:gd name="connsiteY0" fmla="*/ 0 h 616688"/>
                <a:gd name="connsiteX1" fmla="*/ 38543 w 1087858"/>
                <a:gd name="connsiteY1" fmla="*/ 265814 h 616688"/>
                <a:gd name="connsiteX2" fmla="*/ 102338 w 1087858"/>
                <a:gd name="connsiteY2" fmla="*/ 616688 h 616688"/>
                <a:gd name="connsiteX3" fmla="*/ 984840 w 1087858"/>
                <a:gd name="connsiteY3" fmla="*/ 584791 h 616688"/>
                <a:gd name="connsiteX4" fmla="*/ 1059268 w 1087858"/>
                <a:gd name="connsiteY4" fmla="*/ 265814 h 616688"/>
                <a:gd name="connsiteX5" fmla="*/ 889147 w 1087858"/>
                <a:gd name="connsiteY5" fmla="*/ 95693 h 616688"/>
                <a:gd name="connsiteX6" fmla="*/ 453213 w 1087858"/>
                <a:gd name="connsiteY6" fmla="*/ 0 h 616688"/>
                <a:gd name="connsiteX0" fmla="*/ 453213 w 1087858"/>
                <a:gd name="connsiteY0" fmla="*/ 0 h 616688"/>
                <a:gd name="connsiteX1" fmla="*/ 38543 w 1087858"/>
                <a:gd name="connsiteY1" fmla="*/ 265814 h 616688"/>
                <a:gd name="connsiteX2" fmla="*/ 102338 w 1087858"/>
                <a:gd name="connsiteY2" fmla="*/ 616688 h 616688"/>
                <a:gd name="connsiteX3" fmla="*/ 984840 w 1087858"/>
                <a:gd name="connsiteY3" fmla="*/ 584791 h 616688"/>
                <a:gd name="connsiteX4" fmla="*/ 1059268 w 1087858"/>
                <a:gd name="connsiteY4" fmla="*/ 265814 h 616688"/>
                <a:gd name="connsiteX5" fmla="*/ 453213 w 1087858"/>
                <a:gd name="connsiteY5" fmla="*/ 0 h 616688"/>
                <a:gd name="connsiteX0" fmla="*/ 548469 w 1128149"/>
                <a:gd name="connsiteY0" fmla="*/ 0 h 604219"/>
                <a:gd name="connsiteX1" fmla="*/ 54828 w 1128149"/>
                <a:gd name="connsiteY1" fmla="*/ 253345 h 604219"/>
                <a:gd name="connsiteX2" fmla="*/ 118623 w 1128149"/>
                <a:gd name="connsiteY2" fmla="*/ 604219 h 604219"/>
                <a:gd name="connsiteX3" fmla="*/ 1001125 w 1128149"/>
                <a:gd name="connsiteY3" fmla="*/ 572322 h 604219"/>
                <a:gd name="connsiteX4" fmla="*/ 1075553 w 1128149"/>
                <a:gd name="connsiteY4" fmla="*/ 253345 h 604219"/>
                <a:gd name="connsiteX5" fmla="*/ 548469 w 1128149"/>
                <a:gd name="connsiteY5" fmla="*/ 0 h 604219"/>
                <a:gd name="connsiteX0" fmla="*/ 548469 w 1128149"/>
                <a:gd name="connsiteY0" fmla="*/ 2 h 604221"/>
                <a:gd name="connsiteX1" fmla="*/ 54828 w 1128149"/>
                <a:gd name="connsiteY1" fmla="*/ 253347 h 604221"/>
                <a:gd name="connsiteX2" fmla="*/ 118623 w 1128149"/>
                <a:gd name="connsiteY2" fmla="*/ 604221 h 604221"/>
                <a:gd name="connsiteX3" fmla="*/ 1001125 w 1128149"/>
                <a:gd name="connsiteY3" fmla="*/ 572324 h 604221"/>
                <a:gd name="connsiteX4" fmla="*/ 1075553 w 1128149"/>
                <a:gd name="connsiteY4" fmla="*/ 253347 h 604221"/>
                <a:gd name="connsiteX5" fmla="*/ 548469 w 1128149"/>
                <a:gd name="connsiteY5" fmla="*/ 2 h 60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8149" h="604221">
                  <a:moveTo>
                    <a:pt x="548469" y="2"/>
                  </a:moveTo>
                  <a:cubicBezTo>
                    <a:pt x="356826" y="-738"/>
                    <a:pt x="126469" y="152644"/>
                    <a:pt x="54828" y="253347"/>
                  </a:cubicBezTo>
                  <a:cubicBezTo>
                    <a:pt x="-16813" y="354050"/>
                    <a:pt x="-39093" y="551058"/>
                    <a:pt x="118623" y="604221"/>
                  </a:cubicBezTo>
                  <a:lnTo>
                    <a:pt x="1001125" y="572324"/>
                  </a:lnTo>
                  <a:cubicBezTo>
                    <a:pt x="1160613" y="513845"/>
                    <a:pt x="1150996" y="348734"/>
                    <a:pt x="1075553" y="253347"/>
                  </a:cubicBezTo>
                  <a:cubicBezTo>
                    <a:pt x="1000110" y="157960"/>
                    <a:pt x="740112" y="742"/>
                    <a:pt x="548469" y="2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6447B41E-3837-45F0-8C64-0CED72BB2718}"/>
              </a:ext>
            </a:extLst>
          </p:cNvPr>
          <p:cNvSpPr txBox="1"/>
          <p:nvPr/>
        </p:nvSpPr>
        <p:spPr>
          <a:xfrm>
            <a:off x="1231616" y="5094227"/>
            <a:ext cx="1409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b="1" dirty="0" err="1">
                <a:solidFill>
                  <a:schemeClr val="accent1"/>
                </a:solidFill>
              </a:rPr>
              <a:t>VegT</a:t>
            </a:r>
            <a:r>
              <a:rPr lang="en-CH" sz="2400" b="1" dirty="0">
                <a:solidFill>
                  <a:schemeClr val="accent1"/>
                </a:solidFill>
              </a:rPr>
              <a:t>, Vg1</a:t>
            </a:r>
            <a:endParaRPr lang="de-CH" sz="2400" b="1" dirty="0">
              <a:solidFill>
                <a:schemeClr val="accent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4B353D9-34F6-4871-9F66-476A5FFE058C}"/>
              </a:ext>
            </a:extLst>
          </p:cNvPr>
          <p:cNvGrpSpPr/>
          <p:nvPr/>
        </p:nvGrpSpPr>
        <p:grpSpPr>
          <a:xfrm>
            <a:off x="561207" y="1539739"/>
            <a:ext cx="7434471" cy="4925399"/>
            <a:chOff x="561207" y="1539739"/>
            <a:chExt cx="7434471" cy="492539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5A606EF-0FF3-45F4-8E87-80AB5980E07D}"/>
                </a:ext>
              </a:extLst>
            </p:cNvPr>
            <p:cNvSpPr txBox="1"/>
            <p:nvPr/>
          </p:nvSpPr>
          <p:spPr>
            <a:xfrm>
              <a:off x="561207" y="6095806"/>
              <a:ext cx="74344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dirty="0"/>
                <a:t>morphogen gradients that are tilted to each other encode spatial information</a:t>
              </a:r>
              <a:endParaRPr lang="de-CH" dirty="0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DDA9252-CBF2-4C3D-B402-97C64DE3D33A}"/>
                </a:ext>
              </a:extLst>
            </p:cNvPr>
            <p:cNvGrpSpPr/>
            <p:nvPr/>
          </p:nvGrpSpPr>
          <p:grpSpPr>
            <a:xfrm>
              <a:off x="3687999" y="1539739"/>
              <a:ext cx="3725737" cy="4016152"/>
              <a:chOff x="3687999" y="1539739"/>
              <a:chExt cx="3725737" cy="4016152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734E0D95-26BA-4FF6-8FF9-A2A2EA9508F4}"/>
                  </a:ext>
                </a:extLst>
              </p:cNvPr>
              <p:cNvGrpSpPr/>
              <p:nvPr/>
            </p:nvGrpSpPr>
            <p:grpSpPr>
              <a:xfrm>
                <a:off x="4118195" y="1539739"/>
                <a:ext cx="3295541" cy="3295542"/>
                <a:chOff x="8573812" y="1551769"/>
                <a:chExt cx="1669451" cy="1669451"/>
              </a:xfrm>
            </p:grpSpPr>
            <p:sp>
              <p:nvSpPr>
                <p:cNvPr id="4" name="Oval 3">
                  <a:extLst>
                    <a:ext uri="{FF2B5EF4-FFF2-40B4-BE49-F238E27FC236}">
                      <a16:creationId xmlns:a16="http://schemas.microsoft.com/office/drawing/2014/main" id="{48D91B9C-758E-4343-9C90-1AE66835B9E1}"/>
                    </a:ext>
                  </a:extLst>
                </p:cNvPr>
                <p:cNvSpPr/>
                <p:nvPr/>
              </p:nvSpPr>
              <p:spPr>
                <a:xfrm>
                  <a:off x="8573812" y="1551769"/>
                  <a:ext cx="1669451" cy="166945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58000">
                      <a:schemeClr val="bg1"/>
                    </a:gs>
                  </a:gsLst>
                  <a:lin ang="13500000" scaled="1"/>
                  <a:tileRect/>
                </a:gra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sp>
              <p:nvSpPr>
                <p:cNvPr id="7" name="Freeform: Shape 6">
                  <a:extLst>
                    <a:ext uri="{FF2B5EF4-FFF2-40B4-BE49-F238E27FC236}">
                      <a16:creationId xmlns:a16="http://schemas.microsoft.com/office/drawing/2014/main" id="{E3828E89-3A6F-45E5-869A-58D94BA8BC44}"/>
                    </a:ext>
                  </a:extLst>
                </p:cNvPr>
                <p:cNvSpPr/>
                <p:nvPr/>
              </p:nvSpPr>
              <p:spPr>
                <a:xfrm>
                  <a:off x="8844462" y="1782272"/>
                  <a:ext cx="1128149" cy="604221"/>
                </a:xfrm>
                <a:custGeom>
                  <a:avLst/>
                  <a:gdLst>
                    <a:gd name="connsiteX0" fmla="*/ 414670 w 1020725"/>
                    <a:gd name="connsiteY0" fmla="*/ 0 h 616688"/>
                    <a:gd name="connsiteX1" fmla="*/ 244549 w 1020725"/>
                    <a:gd name="connsiteY1" fmla="*/ 63795 h 616688"/>
                    <a:gd name="connsiteX2" fmla="*/ 0 w 1020725"/>
                    <a:gd name="connsiteY2" fmla="*/ 265814 h 616688"/>
                    <a:gd name="connsiteX3" fmla="*/ 63795 w 1020725"/>
                    <a:gd name="connsiteY3" fmla="*/ 616688 h 616688"/>
                    <a:gd name="connsiteX4" fmla="*/ 946297 w 1020725"/>
                    <a:gd name="connsiteY4" fmla="*/ 584791 h 616688"/>
                    <a:gd name="connsiteX5" fmla="*/ 1020725 w 1020725"/>
                    <a:gd name="connsiteY5" fmla="*/ 265814 h 616688"/>
                    <a:gd name="connsiteX6" fmla="*/ 850604 w 1020725"/>
                    <a:gd name="connsiteY6" fmla="*/ 95693 h 616688"/>
                    <a:gd name="connsiteX7" fmla="*/ 414670 w 1020725"/>
                    <a:gd name="connsiteY7" fmla="*/ 0 h 616688"/>
                    <a:gd name="connsiteX0" fmla="*/ 453213 w 1059268"/>
                    <a:gd name="connsiteY0" fmla="*/ 0 h 616688"/>
                    <a:gd name="connsiteX1" fmla="*/ 283092 w 1059268"/>
                    <a:gd name="connsiteY1" fmla="*/ 63795 h 616688"/>
                    <a:gd name="connsiteX2" fmla="*/ 38543 w 1059268"/>
                    <a:gd name="connsiteY2" fmla="*/ 265814 h 616688"/>
                    <a:gd name="connsiteX3" fmla="*/ 102338 w 1059268"/>
                    <a:gd name="connsiteY3" fmla="*/ 616688 h 616688"/>
                    <a:gd name="connsiteX4" fmla="*/ 984840 w 1059268"/>
                    <a:gd name="connsiteY4" fmla="*/ 584791 h 616688"/>
                    <a:gd name="connsiteX5" fmla="*/ 1059268 w 1059268"/>
                    <a:gd name="connsiteY5" fmla="*/ 265814 h 616688"/>
                    <a:gd name="connsiteX6" fmla="*/ 889147 w 1059268"/>
                    <a:gd name="connsiteY6" fmla="*/ 95693 h 616688"/>
                    <a:gd name="connsiteX7" fmla="*/ 453213 w 1059268"/>
                    <a:gd name="connsiteY7" fmla="*/ 0 h 616688"/>
                    <a:gd name="connsiteX0" fmla="*/ 453213 w 1087858"/>
                    <a:gd name="connsiteY0" fmla="*/ 0 h 616688"/>
                    <a:gd name="connsiteX1" fmla="*/ 283092 w 1087858"/>
                    <a:gd name="connsiteY1" fmla="*/ 63795 h 616688"/>
                    <a:gd name="connsiteX2" fmla="*/ 38543 w 1087858"/>
                    <a:gd name="connsiteY2" fmla="*/ 265814 h 616688"/>
                    <a:gd name="connsiteX3" fmla="*/ 102338 w 1087858"/>
                    <a:gd name="connsiteY3" fmla="*/ 616688 h 616688"/>
                    <a:gd name="connsiteX4" fmla="*/ 984840 w 1087858"/>
                    <a:gd name="connsiteY4" fmla="*/ 584791 h 616688"/>
                    <a:gd name="connsiteX5" fmla="*/ 1059268 w 1087858"/>
                    <a:gd name="connsiteY5" fmla="*/ 265814 h 616688"/>
                    <a:gd name="connsiteX6" fmla="*/ 889147 w 1087858"/>
                    <a:gd name="connsiteY6" fmla="*/ 95693 h 616688"/>
                    <a:gd name="connsiteX7" fmla="*/ 453213 w 1087858"/>
                    <a:gd name="connsiteY7" fmla="*/ 0 h 616688"/>
                    <a:gd name="connsiteX0" fmla="*/ 453213 w 1087858"/>
                    <a:gd name="connsiteY0" fmla="*/ 9923 h 626611"/>
                    <a:gd name="connsiteX1" fmla="*/ 283092 w 1087858"/>
                    <a:gd name="connsiteY1" fmla="*/ 73718 h 626611"/>
                    <a:gd name="connsiteX2" fmla="*/ 38543 w 1087858"/>
                    <a:gd name="connsiteY2" fmla="*/ 275737 h 626611"/>
                    <a:gd name="connsiteX3" fmla="*/ 102338 w 1087858"/>
                    <a:gd name="connsiteY3" fmla="*/ 626611 h 626611"/>
                    <a:gd name="connsiteX4" fmla="*/ 984840 w 1087858"/>
                    <a:gd name="connsiteY4" fmla="*/ 594714 h 626611"/>
                    <a:gd name="connsiteX5" fmla="*/ 1059268 w 1087858"/>
                    <a:gd name="connsiteY5" fmla="*/ 275737 h 626611"/>
                    <a:gd name="connsiteX6" fmla="*/ 889147 w 1087858"/>
                    <a:gd name="connsiteY6" fmla="*/ 105616 h 626611"/>
                    <a:gd name="connsiteX7" fmla="*/ 453213 w 1087858"/>
                    <a:gd name="connsiteY7" fmla="*/ 9923 h 626611"/>
                    <a:gd name="connsiteX0" fmla="*/ 453213 w 1087858"/>
                    <a:gd name="connsiteY0" fmla="*/ 0 h 616688"/>
                    <a:gd name="connsiteX1" fmla="*/ 283092 w 1087858"/>
                    <a:gd name="connsiteY1" fmla="*/ 63795 h 616688"/>
                    <a:gd name="connsiteX2" fmla="*/ 38543 w 1087858"/>
                    <a:gd name="connsiteY2" fmla="*/ 265814 h 616688"/>
                    <a:gd name="connsiteX3" fmla="*/ 102338 w 1087858"/>
                    <a:gd name="connsiteY3" fmla="*/ 616688 h 616688"/>
                    <a:gd name="connsiteX4" fmla="*/ 984840 w 1087858"/>
                    <a:gd name="connsiteY4" fmla="*/ 584791 h 616688"/>
                    <a:gd name="connsiteX5" fmla="*/ 1059268 w 1087858"/>
                    <a:gd name="connsiteY5" fmla="*/ 265814 h 616688"/>
                    <a:gd name="connsiteX6" fmla="*/ 889147 w 1087858"/>
                    <a:gd name="connsiteY6" fmla="*/ 95693 h 616688"/>
                    <a:gd name="connsiteX7" fmla="*/ 453213 w 1087858"/>
                    <a:gd name="connsiteY7" fmla="*/ 0 h 616688"/>
                    <a:gd name="connsiteX0" fmla="*/ 453213 w 1087858"/>
                    <a:gd name="connsiteY0" fmla="*/ 0 h 616688"/>
                    <a:gd name="connsiteX1" fmla="*/ 38543 w 1087858"/>
                    <a:gd name="connsiteY1" fmla="*/ 265814 h 616688"/>
                    <a:gd name="connsiteX2" fmla="*/ 102338 w 1087858"/>
                    <a:gd name="connsiteY2" fmla="*/ 616688 h 616688"/>
                    <a:gd name="connsiteX3" fmla="*/ 984840 w 1087858"/>
                    <a:gd name="connsiteY3" fmla="*/ 584791 h 616688"/>
                    <a:gd name="connsiteX4" fmla="*/ 1059268 w 1087858"/>
                    <a:gd name="connsiteY4" fmla="*/ 265814 h 616688"/>
                    <a:gd name="connsiteX5" fmla="*/ 889147 w 1087858"/>
                    <a:gd name="connsiteY5" fmla="*/ 95693 h 616688"/>
                    <a:gd name="connsiteX6" fmla="*/ 453213 w 1087858"/>
                    <a:gd name="connsiteY6" fmla="*/ 0 h 616688"/>
                    <a:gd name="connsiteX0" fmla="*/ 453213 w 1087858"/>
                    <a:gd name="connsiteY0" fmla="*/ 0 h 616688"/>
                    <a:gd name="connsiteX1" fmla="*/ 38543 w 1087858"/>
                    <a:gd name="connsiteY1" fmla="*/ 265814 h 616688"/>
                    <a:gd name="connsiteX2" fmla="*/ 102338 w 1087858"/>
                    <a:gd name="connsiteY2" fmla="*/ 616688 h 616688"/>
                    <a:gd name="connsiteX3" fmla="*/ 984840 w 1087858"/>
                    <a:gd name="connsiteY3" fmla="*/ 584791 h 616688"/>
                    <a:gd name="connsiteX4" fmla="*/ 1059268 w 1087858"/>
                    <a:gd name="connsiteY4" fmla="*/ 265814 h 616688"/>
                    <a:gd name="connsiteX5" fmla="*/ 453213 w 1087858"/>
                    <a:gd name="connsiteY5" fmla="*/ 0 h 616688"/>
                    <a:gd name="connsiteX0" fmla="*/ 548469 w 1128149"/>
                    <a:gd name="connsiteY0" fmla="*/ 0 h 604219"/>
                    <a:gd name="connsiteX1" fmla="*/ 54828 w 1128149"/>
                    <a:gd name="connsiteY1" fmla="*/ 253345 h 604219"/>
                    <a:gd name="connsiteX2" fmla="*/ 118623 w 1128149"/>
                    <a:gd name="connsiteY2" fmla="*/ 604219 h 604219"/>
                    <a:gd name="connsiteX3" fmla="*/ 1001125 w 1128149"/>
                    <a:gd name="connsiteY3" fmla="*/ 572322 h 604219"/>
                    <a:gd name="connsiteX4" fmla="*/ 1075553 w 1128149"/>
                    <a:gd name="connsiteY4" fmla="*/ 253345 h 604219"/>
                    <a:gd name="connsiteX5" fmla="*/ 548469 w 1128149"/>
                    <a:gd name="connsiteY5" fmla="*/ 0 h 604219"/>
                    <a:gd name="connsiteX0" fmla="*/ 548469 w 1128149"/>
                    <a:gd name="connsiteY0" fmla="*/ 2 h 604221"/>
                    <a:gd name="connsiteX1" fmla="*/ 54828 w 1128149"/>
                    <a:gd name="connsiteY1" fmla="*/ 253347 h 604221"/>
                    <a:gd name="connsiteX2" fmla="*/ 118623 w 1128149"/>
                    <a:gd name="connsiteY2" fmla="*/ 604221 h 604221"/>
                    <a:gd name="connsiteX3" fmla="*/ 1001125 w 1128149"/>
                    <a:gd name="connsiteY3" fmla="*/ 572324 h 604221"/>
                    <a:gd name="connsiteX4" fmla="*/ 1075553 w 1128149"/>
                    <a:gd name="connsiteY4" fmla="*/ 253347 h 604221"/>
                    <a:gd name="connsiteX5" fmla="*/ 548469 w 1128149"/>
                    <a:gd name="connsiteY5" fmla="*/ 2 h 60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28149" h="604221">
                      <a:moveTo>
                        <a:pt x="548469" y="2"/>
                      </a:moveTo>
                      <a:cubicBezTo>
                        <a:pt x="356826" y="-738"/>
                        <a:pt x="126469" y="152644"/>
                        <a:pt x="54828" y="253347"/>
                      </a:cubicBezTo>
                      <a:cubicBezTo>
                        <a:pt x="-16813" y="354050"/>
                        <a:pt x="-39093" y="551058"/>
                        <a:pt x="118623" y="604221"/>
                      </a:cubicBezTo>
                      <a:lnTo>
                        <a:pt x="1001125" y="572324"/>
                      </a:lnTo>
                      <a:cubicBezTo>
                        <a:pt x="1160613" y="513845"/>
                        <a:pt x="1150996" y="348734"/>
                        <a:pt x="1075553" y="253347"/>
                      </a:cubicBezTo>
                      <a:cubicBezTo>
                        <a:pt x="1000110" y="157960"/>
                        <a:pt x="740112" y="742"/>
                        <a:pt x="548469" y="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</p:grp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4950416-1858-4FFC-9FD9-9BC2D37E3665}"/>
                  </a:ext>
                </a:extLst>
              </p:cNvPr>
              <p:cNvSpPr txBox="1"/>
              <p:nvPr/>
            </p:nvSpPr>
            <p:spPr>
              <a:xfrm>
                <a:off x="3687999" y="2743981"/>
                <a:ext cx="4138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H" sz="3600" dirty="0"/>
                  <a:t>+</a:t>
                </a:r>
                <a:endParaRPr lang="de-CH" sz="3600" dirty="0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071C9E3-25AE-48AE-AA01-3F8C5F0837D2}"/>
                  </a:ext>
                </a:extLst>
              </p:cNvPr>
              <p:cNvSpPr txBox="1"/>
              <p:nvPr/>
            </p:nvSpPr>
            <p:spPr>
              <a:xfrm>
                <a:off x="4735328" y="5094226"/>
                <a:ext cx="20612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H" sz="2400" b="1" dirty="0" err="1">
                    <a:solidFill>
                      <a:srgbClr val="FF0000"/>
                    </a:solidFill>
                    <a:sym typeface="Symbol" panose="05050102010706020507" pitchFamily="18" charset="2"/>
                  </a:rPr>
                  <a:t>Wnt</a:t>
                </a:r>
                <a:r>
                  <a:rPr lang="en-CH" sz="2400" b="1" dirty="0">
                    <a:solidFill>
                      <a:srgbClr val="FF0000"/>
                    </a:solidFill>
                    <a:sym typeface="Symbol" panose="05050102010706020507" pitchFamily="18" charset="2"/>
                  </a:rPr>
                  <a:t>/-catenin</a:t>
                </a:r>
                <a:endParaRPr lang="de-CH" sz="2400" b="1" dirty="0">
                  <a:solidFill>
                    <a:srgbClr val="FF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1364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1906E-5049-471E-88C5-F4546E2A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2935"/>
            <a:ext cx="12192000" cy="1228214"/>
          </a:xfrm>
        </p:spPr>
        <p:txBody>
          <a:bodyPr>
            <a:normAutofit fontScale="90000"/>
          </a:bodyPr>
          <a:lstStyle/>
          <a:p>
            <a:r>
              <a:rPr lang="en-CH" dirty="0"/>
              <a:t>Integration of multiple morphogen gradients can instruct localized cell fates</a:t>
            </a:r>
            <a:endParaRPr lang="de-C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5C9A74-F8FE-427F-ACA1-692236C8E414}"/>
              </a:ext>
            </a:extLst>
          </p:cNvPr>
          <p:cNvSpPr txBox="1"/>
          <p:nvPr/>
        </p:nvSpPr>
        <p:spPr>
          <a:xfrm>
            <a:off x="1231616" y="5094227"/>
            <a:ext cx="1409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b="1" dirty="0" err="1">
                <a:solidFill>
                  <a:schemeClr val="accent1"/>
                </a:solidFill>
              </a:rPr>
              <a:t>VegT</a:t>
            </a:r>
            <a:r>
              <a:rPr lang="en-CH" sz="2400" b="1" dirty="0">
                <a:solidFill>
                  <a:schemeClr val="accent1"/>
                </a:solidFill>
              </a:rPr>
              <a:t>, Vg1</a:t>
            </a:r>
            <a:endParaRPr lang="de-CH" sz="2400" b="1" dirty="0">
              <a:solidFill>
                <a:schemeClr val="accent1"/>
              </a:solidFill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7038C1BD-A936-432D-A2EE-AB656953A712}"/>
              </a:ext>
            </a:extLst>
          </p:cNvPr>
          <p:cNvSpPr/>
          <p:nvPr/>
        </p:nvSpPr>
        <p:spPr>
          <a:xfrm>
            <a:off x="7682540" y="2845538"/>
            <a:ext cx="457200" cy="898071"/>
          </a:xfrm>
          <a:prstGeom prst="rightArrow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0B8B2603-6471-44EC-8268-1B37A981F541}"/>
              </a:ext>
            </a:extLst>
          </p:cNvPr>
          <p:cNvSpPr/>
          <p:nvPr/>
        </p:nvSpPr>
        <p:spPr>
          <a:xfrm>
            <a:off x="8275385" y="2845538"/>
            <a:ext cx="457200" cy="898071"/>
          </a:xfrm>
          <a:prstGeom prst="rightArrow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A606EF-0FF3-45F4-8E87-80AB5980E07D}"/>
              </a:ext>
            </a:extLst>
          </p:cNvPr>
          <p:cNvSpPr txBox="1"/>
          <p:nvPr/>
        </p:nvSpPr>
        <p:spPr>
          <a:xfrm>
            <a:off x="561207" y="6095806"/>
            <a:ext cx="6429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Note: more molecules and gradients are involved. I simplified here!</a:t>
            </a:r>
            <a:endParaRPr lang="de-CH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34E0D95-26BA-4FF6-8FF9-A2A2EA9508F4}"/>
              </a:ext>
            </a:extLst>
          </p:cNvPr>
          <p:cNvGrpSpPr/>
          <p:nvPr/>
        </p:nvGrpSpPr>
        <p:grpSpPr>
          <a:xfrm>
            <a:off x="4118195" y="1539739"/>
            <a:ext cx="3295541" cy="3295542"/>
            <a:chOff x="8573812" y="1551769"/>
            <a:chExt cx="1669451" cy="1669451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8D91B9C-758E-4343-9C90-1AE66835B9E1}"/>
                </a:ext>
              </a:extLst>
            </p:cNvPr>
            <p:cNvSpPr/>
            <p:nvPr/>
          </p:nvSpPr>
          <p:spPr>
            <a:xfrm>
              <a:off x="8573812" y="1551769"/>
              <a:ext cx="1669451" cy="1669451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58000">
                  <a:schemeClr val="bg1"/>
                </a:gs>
              </a:gsLst>
              <a:lin ang="135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3828E89-3A6F-45E5-869A-58D94BA8BC44}"/>
                </a:ext>
              </a:extLst>
            </p:cNvPr>
            <p:cNvSpPr/>
            <p:nvPr/>
          </p:nvSpPr>
          <p:spPr>
            <a:xfrm>
              <a:off x="8844462" y="1782272"/>
              <a:ext cx="1128149" cy="604221"/>
            </a:xfrm>
            <a:custGeom>
              <a:avLst/>
              <a:gdLst>
                <a:gd name="connsiteX0" fmla="*/ 414670 w 1020725"/>
                <a:gd name="connsiteY0" fmla="*/ 0 h 616688"/>
                <a:gd name="connsiteX1" fmla="*/ 244549 w 1020725"/>
                <a:gd name="connsiteY1" fmla="*/ 63795 h 616688"/>
                <a:gd name="connsiteX2" fmla="*/ 0 w 1020725"/>
                <a:gd name="connsiteY2" fmla="*/ 265814 h 616688"/>
                <a:gd name="connsiteX3" fmla="*/ 63795 w 1020725"/>
                <a:gd name="connsiteY3" fmla="*/ 616688 h 616688"/>
                <a:gd name="connsiteX4" fmla="*/ 946297 w 1020725"/>
                <a:gd name="connsiteY4" fmla="*/ 584791 h 616688"/>
                <a:gd name="connsiteX5" fmla="*/ 1020725 w 1020725"/>
                <a:gd name="connsiteY5" fmla="*/ 265814 h 616688"/>
                <a:gd name="connsiteX6" fmla="*/ 850604 w 1020725"/>
                <a:gd name="connsiteY6" fmla="*/ 95693 h 616688"/>
                <a:gd name="connsiteX7" fmla="*/ 414670 w 1020725"/>
                <a:gd name="connsiteY7" fmla="*/ 0 h 616688"/>
                <a:gd name="connsiteX0" fmla="*/ 453213 w 1059268"/>
                <a:gd name="connsiteY0" fmla="*/ 0 h 616688"/>
                <a:gd name="connsiteX1" fmla="*/ 283092 w 1059268"/>
                <a:gd name="connsiteY1" fmla="*/ 63795 h 616688"/>
                <a:gd name="connsiteX2" fmla="*/ 38543 w 1059268"/>
                <a:gd name="connsiteY2" fmla="*/ 265814 h 616688"/>
                <a:gd name="connsiteX3" fmla="*/ 102338 w 1059268"/>
                <a:gd name="connsiteY3" fmla="*/ 616688 h 616688"/>
                <a:gd name="connsiteX4" fmla="*/ 984840 w 1059268"/>
                <a:gd name="connsiteY4" fmla="*/ 584791 h 616688"/>
                <a:gd name="connsiteX5" fmla="*/ 1059268 w 1059268"/>
                <a:gd name="connsiteY5" fmla="*/ 265814 h 616688"/>
                <a:gd name="connsiteX6" fmla="*/ 889147 w 1059268"/>
                <a:gd name="connsiteY6" fmla="*/ 95693 h 616688"/>
                <a:gd name="connsiteX7" fmla="*/ 453213 w 1059268"/>
                <a:gd name="connsiteY7" fmla="*/ 0 h 616688"/>
                <a:gd name="connsiteX0" fmla="*/ 453213 w 1087858"/>
                <a:gd name="connsiteY0" fmla="*/ 0 h 616688"/>
                <a:gd name="connsiteX1" fmla="*/ 283092 w 1087858"/>
                <a:gd name="connsiteY1" fmla="*/ 63795 h 616688"/>
                <a:gd name="connsiteX2" fmla="*/ 38543 w 1087858"/>
                <a:gd name="connsiteY2" fmla="*/ 265814 h 616688"/>
                <a:gd name="connsiteX3" fmla="*/ 102338 w 1087858"/>
                <a:gd name="connsiteY3" fmla="*/ 616688 h 616688"/>
                <a:gd name="connsiteX4" fmla="*/ 984840 w 1087858"/>
                <a:gd name="connsiteY4" fmla="*/ 584791 h 616688"/>
                <a:gd name="connsiteX5" fmla="*/ 1059268 w 1087858"/>
                <a:gd name="connsiteY5" fmla="*/ 265814 h 616688"/>
                <a:gd name="connsiteX6" fmla="*/ 889147 w 1087858"/>
                <a:gd name="connsiteY6" fmla="*/ 95693 h 616688"/>
                <a:gd name="connsiteX7" fmla="*/ 453213 w 1087858"/>
                <a:gd name="connsiteY7" fmla="*/ 0 h 616688"/>
                <a:gd name="connsiteX0" fmla="*/ 453213 w 1087858"/>
                <a:gd name="connsiteY0" fmla="*/ 9923 h 626611"/>
                <a:gd name="connsiteX1" fmla="*/ 283092 w 1087858"/>
                <a:gd name="connsiteY1" fmla="*/ 73718 h 626611"/>
                <a:gd name="connsiteX2" fmla="*/ 38543 w 1087858"/>
                <a:gd name="connsiteY2" fmla="*/ 275737 h 626611"/>
                <a:gd name="connsiteX3" fmla="*/ 102338 w 1087858"/>
                <a:gd name="connsiteY3" fmla="*/ 626611 h 626611"/>
                <a:gd name="connsiteX4" fmla="*/ 984840 w 1087858"/>
                <a:gd name="connsiteY4" fmla="*/ 594714 h 626611"/>
                <a:gd name="connsiteX5" fmla="*/ 1059268 w 1087858"/>
                <a:gd name="connsiteY5" fmla="*/ 275737 h 626611"/>
                <a:gd name="connsiteX6" fmla="*/ 889147 w 1087858"/>
                <a:gd name="connsiteY6" fmla="*/ 105616 h 626611"/>
                <a:gd name="connsiteX7" fmla="*/ 453213 w 1087858"/>
                <a:gd name="connsiteY7" fmla="*/ 9923 h 626611"/>
                <a:gd name="connsiteX0" fmla="*/ 453213 w 1087858"/>
                <a:gd name="connsiteY0" fmla="*/ 0 h 616688"/>
                <a:gd name="connsiteX1" fmla="*/ 283092 w 1087858"/>
                <a:gd name="connsiteY1" fmla="*/ 63795 h 616688"/>
                <a:gd name="connsiteX2" fmla="*/ 38543 w 1087858"/>
                <a:gd name="connsiteY2" fmla="*/ 265814 h 616688"/>
                <a:gd name="connsiteX3" fmla="*/ 102338 w 1087858"/>
                <a:gd name="connsiteY3" fmla="*/ 616688 h 616688"/>
                <a:gd name="connsiteX4" fmla="*/ 984840 w 1087858"/>
                <a:gd name="connsiteY4" fmla="*/ 584791 h 616688"/>
                <a:gd name="connsiteX5" fmla="*/ 1059268 w 1087858"/>
                <a:gd name="connsiteY5" fmla="*/ 265814 h 616688"/>
                <a:gd name="connsiteX6" fmla="*/ 889147 w 1087858"/>
                <a:gd name="connsiteY6" fmla="*/ 95693 h 616688"/>
                <a:gd name="connsiteX7" fmla="*/ 453213 w 1087858"/>
                <a:gd name="connsiteY7" fmla="*/ 0 h 616688"/>
                <a:gd name="connsiteX0" fmla="*/ 453213 w 1087858"/>
                <a:gd name="connsiteY0" fmla="*/ 0 h 616688"/>
                <a:gd name="connsiteX1" fmla="*/ 38543 w 1087858"/>
                <a:gd name="connsiteY1" fmla="*/ 265814 h 616688"/>
                <a:gd name="connsiteX2" fmla="*/ 102338 w 1087858"/>
                <a:gd name="connsiteY2" fmla="*/ 616688 h 616688"/>
                <a:gd name="connsiteX3" fmla="*/ 984840 w 1087858"/>
                <a:gd name="connsiteY3" fmla="*/ 584791 h 616688"/>
                <a:gd name="connsiteX4" fmla="*/ 1059268 w 1087858"/>
                <a:gd name="connsiteY4" fmla="*/ 265814 h 616688"/>
                <a:gd name="connsiteX5" fmla="*/ 889147 w 1087858"/>
                <a:gd name="connsiteY5" fmla="*/ 95693 h 616688"/>
                <a:gd name="connsiteX6" fmla="*/ 453213 w 1087858"/>
                <a:gd name="connsiteY6" fmla="*/ 0 h 616688"/>
                <a:gd name="connsiteX0" fmla="*/ 453213 w 1087858"/>
                <a:gd name="connsiteY0" fmla="*/ 0 h 616688"/>
                <a:gd name="connsiteX1" fmla="*/ 38543 w 1087858"/>
                <a:gd name="connsiteY1" fmla="*/ 265814 h 616688"/>
                <a:gd name="connsiteX2" fmla="*/ 102338 w 1087858"/>
                <a:gd name="connsiteY2" fmla="*/ 616688 h 616688"/>
                <a:gd name="connsiteX3" fmla="*/ 984840 w 1087858"/>
                <a:gd name="connsiteY3" fmla="*/ 584791 h 616688"/>
                <a:gd name="connsiteX4" fmla="*/ 1059268 w 1087858"/>
                <a:gd name="connsiteY4" fmla="*/ 265814 h 616688"/>
                <a:gd name="connsiteX5" fmla="*/ 453213 w 1087858"/>
                <a:gd name="connsiteY5" fmla="*/ 0 h 616688"/>
                <a:gd name="connsiteX0" fmla="*/ 548469 w 1128149"/>
                <a:gd name="connsiteY0" fmla="*/ 0 h 604219"/>
                <a:gd name="connsiteX1" fmla="*/ 54828 w 1128149"/>
                <a:gd name="connsiteY1" fmla="*/ 253345 h 604219"/>
                <a:gd name="connsiteX2" fmla="*/ 118623 w 1128149"/>
                <a:gd name="connsiteY2" fmla="*/ 604219 h 604219"/>
                <a:gd name="connsiteX3" fmla="*/ 1001125 w 1128149"/>
                <a:gd name="connsiteY3" fmla="*/ 572322 h 604219"/>
                <a:gd name="connsiteX4" fmla="*/ 1075553 w 1128149"/>
                <a:gd name="connsiteY4" fmla="*/ 253345 h 604219"/>
                <a:gd name="connsiteX5" fmla="*/ 548469 w 1128149"/>
                <a:gd name="connsiteY5" fmla="*/ 0 h 604219"/>
                <a:gd name="connsiteX0" fmla="*/ 548469 w 1128149"/>
                <a:gd name="connsiteY0" fmla="*/ 2 h 604221"/>
                <a:gd name="connsiteX1" fmla="*/ 54828 w 1128149"/>
                <a:gd name="connsiteY1" fmla="*/ 253347 h 604221"/>
                <a:gd name="connsiteX2" fmla="*/ 118623 w 1128149"/>
                <a:gd name="connsiteY2" fmla="*/ 604221 h 604221"/>
                <a:gd name="connsiteX3" fmla="*/ 1001125 w 1128149"/>
                <a:gd name="connsiteY3" fmla="*/ 572324 h 604221"/>
                <a:gd name="connsiteX4" fmla="*/ 1075553 w 1128149"/>
                <a:gd name="connsiteY4" fmla="*/ 253347 h 604221"/>
                <a:gd name="connsiteX5" fmla="*/ 548469 w 1128149"/>
                <a:gd name="connsiteY5" fmla="*/ 2 h 60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8149" h="604221">
                  <a:moveTo>
                    <a:pt x="548469" y="2"/>
                  </a:moveTo>
                  <a:cubicBezTo>
                    <a:pt x="356826" y="-738"/>
                    <a:pt x="126469" y="152644"/>
                    <a:pt x="54828" y="253347"/>
                  </a:cubicBezTo>
                  <a:cubicBezTo>
                    <a:pt x="-16813" y="354050"/>
                    <a:pt x="-39093" y="551058"/>
                    <a:pt x="118623" y="604221"/>
                  </a:cubicBezTo>
                  <a:lnTo>
                    <a:pt x="1001125" y="572324"/>
                  </a:lnTo>
                  <a:cubicBezTo>
                    <a:pt x="1160613" y="513845"/>
                    <a:pt x="1150996" y="348734"/>
                    <a:pt x="1075553" y="253347"/>
                  </a:cubicBezTo>
                  <a:cubicBezTo>
                    <a:pt x="1000110" y="157960"/>
                    <a:pt x="740112" y="742"/>
                    <a:pt x="548469" y="2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73CFE28-5FC8-40EB-99F9-42059CAC6F50}"/>
              </a:ext>
            </a:extLst>
          </p:cNvPr>
          <p:cNvGrpSpPr/>
          <p:nvPr/>
        </p:nvGrpSpPr>
        <p:grpSpPr>
          <a:xfrm>
            <a:off x="8803859" y="1421930"/>
            <a:ext cx="3321379" cy="3295542"/>
            <a:chOff x="8646015" y="1331149"/>
            <a:chExt cx="3512944" cy="3485616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A35E308-6D67-4496-B359-C49632AF4A0C}"/>
                </a:ext>
              </a:extLst>
            </p:cNvPr>
            <p:cNvSpPr/>
            <p:nvPr/>
          </p:nvSpPr>
          <p:spPr>
            <a:xfrm>
              <a:off x="8646015" y="1331149"/>
              <a:ext cx="3485616" cy="348561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D603D37-FFC0-4C76-A114-5C56BB1D992F}"/>
                </a:ext>
              </a:extLst>
            </p:cNvPr>
            <p:cNvSpPr/>
            <p:nvPr/>
          </p:nvSpPr>
          <p:spPr>
            <a:xfrm>
              <a:off x="9015996" y="1812412"/>
              <a:ext cx="2788627" cy="1423546"/>
            </a:xfrm>
            <a:custGeom>
              <a:avLst/>
              <a:gdLst>
                <a:gd name="connsiteX0" fmla="*/ 414670 w 1020725"/>
                <a:gd name="connsiteY0" fmla="*/ 0 h 616688"/>
                <a:gd name="connsiteX1" fmla="*/ 244549 w 1020725"/>
                <a:gd name="connsiteY1" fmla="*/ 63795 h 616688"/>
                <a:gd name="connsiteX2" fmla="*/ 0 w 1020725"/>
                <a:gd name="connsiteY2" fmla="*/ 265814 h 616688"/>
                <a:gd name="connsiteX3" fmla="*/ 63795 w 1020725"/>
                <a:gd name="connsiteY3" fmla="*/ 616688 h 616688"/>
                <a:gd name="connsiteX4" fmla="*/ 946297 w 1020725"/>
                <a:gd name="connsiteY4" fmla="*/ 584791 h 616688"/>
                <a:gd name="connsiteX5" fmla="*/ 1020725 w 1020725"/>
                <a:gd name="connsiteY5" fmla="*/ 265814 h 616688"/>
                <a:gd name="connsiteX6" fmla="*/ 850604 w 1020725"/>
                <a:gd name="connsiteY6" fmla="*/ 95693 h 616688"/>
                <a:gd name="connsiteX7" fmla="*/ 414670 w 1020725"/>
                <a:gd name="connsiteY7" fmla="*/ 0 h 616688"/>
                <a:gd name="connsiteX0" fmla="*/ 453213 w 1059268"/>
                <a:gd name="connsiteY0" fmla="*/ 0 h 616688"/>
                <a:gd name="connsiteX1" fmla="*/ 283092 w 1059268"/>
                <a:gd name="connsiteY1" fmla="*/ 63795 h 616688"/>
                <a:gd name="connsiteX2" fmla="*/ 38543 w 1059268"/>
                <a:gd name="connsiteY2" fmla="*/ 265814 h 616688"/>
                <a:gd name="connsiteX3" fmla="*/ 102338 w 1059268"/>
                <a:gd name="connsiteY3" fmla="*/ 616688 h 616688"/>
                <a:gd name="connsiteX4" fmla="*/ 984840 w 1059268"/>
                <a:gd name="connsiteY4" fmla="*/ 584791 h 616688"/>
                <a:gd name="connsiteX5" fmla="*/ 1059268 w 1059268"/>
                <a:gd name="connsiteY5" fmla="*/ 265814 h 616688"/>
                <a:gd name="connsiteX6" fmla="*/ 889147 w 1059268"/>
                <a:gd name="connsiteY6" fmla="*/ 95693 h 616688"/>
                <a:gd name="connsiteX7" fmla="*/ 453213 w 1059268"/>
                <a:gd name="connsiteY7" fmla="*/ 0 h 616688"/>
                <a:gd name="connsiteX0" fmla="*/ 453213 w 1087858"/>
                <a:gd name="connsiteY0" fmla="*/ 0 h 616688"/>
                <a:gd name="connsiteX1" fmla="*/ 283092 w 1087858"/>
                <a:gd name="connsiteY1" fmla="*/ 63795 h 616688"/>
                <a:gd name="connsiteX2" fmla="*/ 38543 w 1087858"/>
                <a:gd name="connsiteY2" fmla="*/ 265814 h 616688"/>
                <a:gd name="connsiteX3" fmla="*/ 102338 w 1087858"/>
                <a:gd name="connsiteY3" fmla="*/ 616688 h 616688"/>
                <a:gd name="connsiteX4" fmla="*/ 984840 w 1087858"/>
                <a:gd name="connsiteY4" fmla="*/ 584791 h 616688"/>
                <a:gd name="connsiteX5" fmla="*/ 1059268 w 1087858"/>
                <a:gd name="connsiteY5" fmla="*/ 265814 h 616688"/>
                <a:gd name="connsiteX6" fmla="*/ 889147 w 1087858"/>
                <a:gd name="connsiteY6" fmla="*/ 95693 h 616688"/>
                <a:gd name="connsiteX7" fmla="*/ 453213 w 1087858"/>
                <a:gd name="connsiteY7" fmla="*/ 0 h 616688"/>
                <a:gd name="connsiteX0" fmla="*/ 453213 w 1087858"/>
                <a:gd name="connsiteY0" fmla="*/ 9923 h 626611"/>
                <a:gd name="connsiteX1" fmla="*/ 283092 w 1087858"/>
                <a:gd name="connsiteY1" fmla="*/ 73718 h 626611"/>
                <a:gd name="connsiteX2" fmla="*/ 38543 w 1087858"/>
                <a:gd name="connsiteY2" fmla="*/ 275737 h 626611"/>
                <a:gd name="connsiteX3" fmla="*/ 102338 w 1087858"/>
                <a:gd name="connsiteY3" fmla="*/ 626611 h 626611"/>
                <a:gd name="connsiteX4" fmla="*/ 984840 w 1087858"/>
                <a:gd name="connsiteY4" fmla="*/ 594714 h 626611"/>
                <a:gd name="connsiteX5" fmla="*/ 1059268 w 1087858"/>
                <a:gd name="connsiteY5" fmla="*/ 275737 h 626611"/>
                <a:gd name="connsiteX6" fmla="*/ 889147 w 1087858"/>
                <a:gd name="connsiteY6" fmla="*/ 105616 h 626611"/>
                <a:gd name="connsiteX7" fmla="*/ 453213 w 1087858"/>
                <a:gd name="connsiteY7" fmla="*/ 9923 h 626611"/>
                <a:gd name="connsiteX0" fmla="*/ 453213 w 1087858"/>
                <a:gd name="connsiteY0" fmla="*/ 0 h 616688"/>
                <a:gd name="connsiteX1" fmla="*/ 283092 w 1087858"/>
                <a:gd name="connsiteY1" fmla="*/ 63795 h 616688"/>
                <a:gd name="connsiteX2" fmla="*/ 38543 w 1087858"/>
                <a:gd name="connsiteY2" fmla="*/ 265814 h 616688"/>
                <a:gd name="connsiteX3" fmla="*/ 102338 w 1087858"/>
                <a:gd name="connsiteY3" fmla="*/ 616688 h 616688"/>
                <a:gd name="connsiteX4" fmla="*/ 984840 w 1087858"/>
                <a:gd name="connsiteY4" fmla="*/ 584791 h 616688"/>
                <a:gd name="connsiteX5" fmla="*/ 1059268 w 1087858"/>
                <a:gd name="connsiteY5" fmla="*/ 265814 h 616688"/>
                <a:gd name="connsiteX6" fmla="*/ 889147 w 1087858"/>
                <a:gd name="connsiteY6" fmla="*/ 95693 h 616688"/>
                <a:gd name="connsiteX7" fmla="*/ 453213 w 1087858"/>
                <a:gd name="connsiteY7" fmla="*/ 0 h 616688"/>
                <a:gd name="connsiteX0" fmla="*/ 453213 w 1087858"/>
                <a:gd name="connsiteY0" fmla="*/ 0 h 616688"/>
                <a:gd name="connsiteX1" fmla="*/ 38543 w 1087858"/>
                <a:gd name="connsiteY1" fmla="*/ 265814 h 616688"/>
                <a:gd name="connsiteX2" fmla="*/ 102338 w 1087858"/>
                <a:gd name="connsiteY2" fmla="*/ 616688 h 616688"/>
                <a:gd name="connsiteX3" fmla="*/ 984840 w 1087858"/>
                <a:gd name="connsiteY3" fmla="*/ 584791 h 616688"/>
                <a:gd name="connsiteX4" fmla="*/ 1059268 w 1087858"/>
                <a:gd name="connsiteY4" fmla="*/ 265814 h 616688"/>
                <a:gd name="connsiteX5" fmla="*/ 889147 w 1087858"/>
                <a:gd name="connsiteY5" fmla="*/ 95693 h 616688"/>
                <a:gd name="connsiteX6" fmla="*/ 453213 w 1087858"/>
                <a:gd name="connsiteY6" fmla="*/ 0 h 616688"/>
                <a:gd name="connsiteX0" fmla="*/ 453213 w 1087858"/>
                <a:gd name="connsiteY0" fmla="*/ 0 h 616688"/>
                <a:gd name="connsiteX1" fmla="*/ 38543 w 1087858"/>
                <a:gd name="connsiteY1" fmla="*/ 265814 h 616688"/>
                <a:gd name="connsiteX2" fmla="*/ 102338 w 1087858"/>
                <a:gd name="connsiteY2" fmla="*/ 616688 h 616688"/>
                <a:gd name="connsiteX3" fmla="*/ 984840 w 1087858"/>
                <a:gd name="connsiteY3" fmla="*/ 584791 h 616688"/>
                <a:gd name="connsiteX4" fmla="*/ 1059268 w 1087858"/>
                <a:gd name="connsiteY4" fmla="*/ 265814 h 616688"/>
                <a:gd name="connsiteX5" fmla="*/ 453213 w 1087858"/>
                <a:gd name="connsiteY5" fmla="*/ 0 h 616688"/>
                <a:gd name="connsiteX0" fmla="*/ 548469 w 1128149"/>
                <a:gd name="connsiteY0" fmla="*/ 0 h 604219"/>
                <a:gd name="connsiteX1" fmla="*/ 54828 w 1128149"/>
                <a:gd name="connsiteY1" fmla="*/ 253345 h 604219"/>
                <a:gd name="connsiteX2" fmla="*/ 118623 w 1128149"/>
                <a:gd name="connsiteY2" fmla="*/ 604219 h 604219"/>
                <a:gd name="connsiteX3" fmla="*/ 1001125 w 1128149"/>
                <a:gd name="connsiteY3" fmla="*/ 572322 h 604219"/>
                <a:gd name="connsiteX4" fmla="*/ 1075553 w 1128149"/>
                <a:gd name="connsiteY4" fmla="*/ 253345 h 604219"/>
                <a:gd name="connsiteX5" fmla="*/ 548469 w 1128149"/>
                <a:gd name="connsiteY5" fmla="*/ 0 h 604219"/>
                <a:gd name="connsiteX0" fmla="*/ 548469 w 1128149"/>
                <a:gd name="connsiteY0" fmla="*/ 2 h 604221"/>
                <a:gd name="connsiteX1" fmla="*/ 54828 w 1128149"/>
                <a:gd name="connsiteY1" fmla="*/ 253347 h 604221"/>
                <a:gd name="connsiteX2" fmla="*/ 118623 w 1128149"/>
                <a:gd name="connsiteY2" fmla="*/ 604221 h 604221"/>
                <a:gd name="connsiteX3" fmla="*/ 1001125 w 1128149"/>
                <a:gd name="connsiteY3" fmla="*/ 572324 h 604221"/>
                <a:gd name="connsiteX4" fmla="*/ 1075553 w 1128149"/>
                <a:gd name="connsiteY4" fmla="*/ 253347 h 604221"/>
                <a:gd name="connsiteX5" fmla="*/ 548469 w 1128149"/>
                <a:gd name="connsiteY5" fmla="*/ 2 h 604221"/>
                <a:gd name="connsiteX0" fmla="*/ 641915 w 1221595"/>
                <a:gd name="connsiteY0" fmla="*/ 2 h 674607"/>
                <a:gd name="connsiteX1" fmla="*/ 148274 w 1221595"/>
                <a:gd name="connsiteY1" fmla="*/ 253347 h 674607"/>
                <a:gd name="connsiteX2" fmla="*/ 71298 w 1221595"/>
                <a:gd name="connsiteY2" fmla="*/ 674607 h 674607"/>
                <a:gd name="connsiteX3" fmla="*/ 1094571 w 1221595"/>
                <a:gd name="connsiteY3" fmla="*/ 572324 h 674607"/>
                <a:gd name="connsiteX4" fmla="*/ 1168999 w 1221595"/>
                <a:gd name="connsiteY4" fmla="*/ 253347 h 674607"/>
                <a:gd name="connsiteX5" fmla="*/ 641915 w 1221595"/>
                <a:gd name="connsiteY5" fmla="*/ 2 h 674607"/>
                <a:gd name="connsiteX0" fmla="*/ 641915 w 1335625"/>
                <a:gd name="connsiteY0" fmla="*/ 2 h 720916"/>
                <a:gd name="connsiteX1" fmla="*/ 148274 w 1335625"/>
                <a:gd name="connsiteY1" fmla="*/ 253347 h 720916"/>
                <a:gd name="connsiteX2" fmla="*/ 71298 w 1335625"/>
                <a:gd name="connsiteY2" fmla="*/ 674607 h 720916"/>
                <a:gd name="connsiteX3" fmla="*/ 1266625 w 1335625"/>
                <a:gd name="connsiteY3" fmla="*/ 720916 h 720916"/>
                <a:gd name="connsiteX4" fmla="*/ 1168999 w 1335625"/>
                <a:gd name="connsiteY4" fmla="*/ 253347 h 720916"/>
                <a:gd name="connsiteX5" fmla="*/ 641915 w 1335625"/>
                <a:gd name="connsiteY5" fmla="*/ 2 h 720916"/>
                <a:gd name="connsiteX0" fmla="*/ 641915 w 1335625"/>
                <a:gd name="connsiteY0" fmla="*/ 2 h 720916"/>
                <a:gd name="connsiteX1" fmla="*/ 148274 w 1335625"/>
                <a:gd name="connsiteY1" fmla="*/ 253347 h 720916"/>
                <a:gd name="connsiteX2" fmla="*/ 71298 w 1335625"/>
                <a:gd name="connsiteY2" fmla="*/ 674607 h 720916"/>
                <a:gd name="connsiteX3" fmla="*/ 1266625 w 1335625"/>
                <a:gd name="connsiteY3" fmla="*/ 720916 h 720916"/>
                <a:gd name="connsiteX4" fmla="*/ 1168999 w 1335625"/>
                <a:gd name="connsiteY4" fmla="*/ 253347 h 720916"/>
                <a:gd name="connsiteX5" fmla="*/ 641915 w 1335625"/>
                <a:gd name="connsiteY5" fmla="*/ 2 h 720916"/>
                <a:gd name="connsiteX0" fmla="*/ 641915 w 1335625"/>
                <a:gd name="connsiteY0" fmla="*/ 2 h 720916"/>
                <a:gd name="connsiteX1" fmla="*/ 148274 w 1335625"/>
                <a:gd name="connsiteY1" fmla="*/ 253347 h 720916"/>
                <a:gd name="connsiteX2" fmla="*/ 71298 w 1335625"/>
                <a:gd name="connsiteY2" fmla="*/ 674607 h 720916"/>
                <a:gd name="connsiteX3" fmla="*/ 1266625 w 1335625"/>
                <a:gd name="connsiteY3" fmla="*/ 720916 h 720916"/>
                <a:gd name="connsiteX4" fmla="*/ 1168999 w 1335625"/>
                <a:gd name="connsiteY4" fmla="*/ 253347 h 720916"/>
                <a:gd name="connsiteX5" fmla="*/ 641915 w 1335625"/>
                <a:gd name="connsiteY5" fmla="*/ 2 h 720916"/>
                <a:gd name="connsiteX0" fmla="*/ 641915 w 1335625"/>
                <a:gd name="connsiteY0" fmla="*/ 2 h 720916"/>
                <a:gd name="connsiteX1" fmla="*/ 148274 w 1335625"/>
                <a:gd name="connsiteY1" fmla="*/ 253347 h 720916"/>
                <a:gd name="connsiteX2" fmla="*/ 71298 w 1335625"/>
                <a:gd name="connsiteY2" fmla="*/ 674607 h 720916"/>
                <a:gd name="connsiteX3" fmla="*/ 1266625 w 1335625"/>
                <a:gd name="connsiteY3" fmla="*/ 720916 h 720916"/>
                <a:gd name="connsiteX4" fmla="*/ 1168999 w 1335625"/>
                <a:gd name="connsiteY4" fmla="*/ 253347 h 720916"/>
                <a:gd name="connsiteX5" fmla="*/ 641915 w 1335625"/>
                <a:gd name="connsiteY5" fmla="*/ 2 h 720916"/>
                <a:gd name="connsiteX0" fmla="*/ 641915 w 1335625"/>
                <a:gd name="connsiteY0" fmla="*/ 2 h 681813"/>
                <a:gd name="connsiteX1" fmla="*/ 148274 w 1335625"/>
                <a:gd name="connsiteY1" fmla="*/ 253347 h 681813"/>
                <a:gd name="connsiteX2" fmla="*/ 71298 w 1335625"/>
                <a:gd name="connsiteY2" fmla="*/ 674607 h 681813"/>
                <a:gd name="connsiteX3" fmla="*/ 1266625 w 1335625"/>
                <a:gd name="connsiteY3" fmla="*/ 681813 h 681813"/>
                <a:gd name="connsiteX4" fmla="*/ 1168999 w 1335625"/>
                <a:gd name="connsiteY4" fmla="*/ 253347 h 681813"/>
                <a:gd name="connsiteX5" fmla="*/ 641915 w 1335625"/>
                <a:gd name="connsiteY5" fmla="*/ 2 h 681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5625" h="681813">
                  <a:moveTo>
                    <a:pt x="641915" y="2"/>
                  </a:moveTo>
                  <a:cubicBezTo>
                    <a:pt x="450272" y="-738"/>
                    <a:pt x="243377" y="140913"/>
                    <a:pt x="148274" y="253347"/>
                  </a:cubicBezTo>
                  <a:cubicBezTo>
                    <a:pt x="53171" y="365781"/>
                    <a:pt x="-86418" y="621444"/>
                    <a:pt x="71298" y="674607"/>
                  </a:cubicBezTo>
                  <a:cubicBezTo>
                    <a:pt x="109990" y="549271"/>
                    <a:pt x="1204471" y="478683"/>
                    <a:pt x="1266625" y="681813"/>
                  </a:cubicBezTo>
                  <a:cubicBezTo>
                    <a:pt x="1426113" y="623334"/>
                    <a:pt x="1273117" y="366982"/>
                    <a:pt x="1168999" y="253347"/>
                  </a:cubicBezTo>
                  <a:cubicBezTo>
                    <a:pt x="1064881" y="139712"/>
                    <a:pt x="833558" y="742"/>
                    <a:pt x="641915" y="2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3F8A664-9E49-4441-98C4-FD8CEE310937}"/>
                </a:ext>
              </a:extLst>
            </p:cNvPr>
            <p:cNvSpPr/>
            <p:nvPr/>
          </p:nvSpPr>
          <p:spPr>
            <a:xfrm>
              <a:off x="11509342" y="3226033"/>
              <a:ext cx="649617" cy="657509"/>
            </a:xfrm>
            <a:prstGeom prst="ellipse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4950416-1858-4FFC-9FD9-9BC2D37E3665}"/>
              </a:ext>
            </a:extLst>
          </p:cNvPr>
          <p:cNvSpPr txBox="1"/>
          <p:nvPr/>
        </p:nvSpPr>
        <p:spPr>
          <a:xfrm>
            <a:off x="3687999" y="2743981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3600" dirty="0"/>
              <a:t>+</a:t>
            </a:r>
            <a:endParaRPr lang="de-CH" sz="36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965392F-D2D1-482A-9942-CDED6D27CE1A}"/>
              </a:ext>
            </a:extLst>
          </p:cNvPr>
          <p:cNvSpPr txBox="1"/>
          <p:nvPr/>
        </p:nvSpPr>
        <p:spPr>
          <a:xfrm>
            <a:off x="7549352" y="3904343"/>
            <a:ext cx="13769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H" sz="2400" dirty="0"/>
              <a:t>few more</a:t>
            </a:r>
          </a:p>
          <a:p>
            <a:pPr algn="ctr"/>
            <a:r>
              <a:rPr lang="en-CH" sz="2400" dirty="0"/>
              <a:t>steps</a:t>
            </a:r>
            <a:endParaRPr lang="de-CH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CC97B1-DFC6-40A5-9EC6-2E085C492ECF}"/>
              </a:ext>
            </a:extLst>
          </p:cNvPr>
          <p:cNvSpPr txBox="1"/>
          <p:nvPr/>
        </p:nvSpPr>
        <p:spPr>
          <a:xfrm>
            <a:off x="10139445" y="4987825"/>
            <a:ext cx="1369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400" b="1" dirty="0">
                <a:solidFill>
                  <a:srgbClr val="00B050"/>
                </a:solidFill>
              </a:rPr>
              <a:t>organizer</a:t>
            </a:r>
            <a:endParaRPr lang="de-CH" sz="2400" b="1" dirty="0">
              <a:solidFill>
                <a:srgbClr val="00B05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AF5DA53-BB67-493E-AC66-68EBEAA88D13}"/>
              </a:ext>
            </a:extLst>
          </p:cNvPr>
          <p:cNvSpPr txBox="1"/>
          <p:nvPr/>
        </p:nvSpPr>
        <p:spPr>
          <a:xfrm>
            <a:off x="4735328" y="5094226"/>
            <a:ext cx="2061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400" b="1" dirty="0" err="1">
                <a:solidFill>
                  <a:srgbClr val="FF0000"/>
                </a:solidFill>
                <a:sym typeface="Symbol" panose="05050102010706020507" pitchFamily="18" charset="2"/>
              </a:rPr>
              <a:t>Wnt</a:t>
            </a:r>
            <a:r>
              <a:rPr lang="en-CH" sz="2400" b="1" dirty="0">
                <a:solidFill>
                  <a:srgbClr val="FF0000"/>
                </a:solidFill>
                <a:sym typeface="Symbol" panose="05050102010706020507" pitchFamily="18" charset="2"/>
              </a:rPr>
              <a:t>/-catenin</a:t>
            </a:r>
            <a:endParaRPr lang="de-CH" sz="2400" b="1" dirty="0">
              <a:solidFill>
                <a:srgbClr val="FF0000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13E41E6-C1FE-4132-BE9D-E0A68C1078AE}"/>
              </a:ext>
            </a:extLst>
          </p:cNvPr>
          <p:cNvGrpSpPr/>
          <p:nvPr/>
        </p:nvGrpSpPr>
        <p:grpSpPr>
          <a:xfrm>
            <a:off x="288384" y="1539741"/>
            <a:ext cx="3295541" cy="3295542"/>
            <a:chOff x="6374704" y="1551770"/>
            <a:chExt cx="1669451" cy="1669451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17A0469-1E59-40A1-8191-000CA2C77EEB}"/>
                </a:ext>
              </a:extLst>
            </p:cNvPr>
            <p:cNvSpPr/>
            <p:nvPr/>
          </p:nvSpPr>
          <p:spPr>
            <a:xfrm>
              <a:off x="6374704" y="1551770"/>
              <a:ext cx="1669451" cy="1669451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40000">
                  <a:schemeClr val="bg1"/>
                </a:gs>
              </a:gsLst>
              <a:lin ang="162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CA5D398-EA1A-4276-85B4-096CB410F24A}"/>
                </a:ext>
              </a:extLst>
            </p:cNvPr>
            <p:cNvSpPr/>
            <p:nvPr/>
          </p:nvSpPr>
          <p:spPr>
            <a:xfrm>
              <a:off x="6645354" y="1782273"/>
              <a:ext cx="1128149" cy="604221"/>
            </a:xfrm>
            <a:custGeom>
              <a:avLst/>
              <a:gdLst>
                <a:gd name="connsiteX0" fmla="*/ 414670 w 1020725"/>
                <a:gd name="connsiteY0" fmla="*/ 0 h 616688"/>
                <a:gd name="connsiteX1" fmla="*/ 244549 w 1020725"/>
                <a:gd name="connsiteY1" fmla="*/ 63795 h 616688"/>
                <a:gd name="connsiteX2" fmla="*/ 0 w 1020725"/>
                <a:gd name="connsiteY2" fmla="*/ 265814 h 616688"/>
                <a:gd name="connsiteX3" fmla="*/ 63795 w 1020725"/>
                <a:gd name="connsiteY3" fmla="*/ 616688 h 616688"/>
                <a:gd name="connsiteX4" fmla="*/ 946297 w 1020725"/>
                <a:gd name="connsiteY4" fmla="*/ 584791 h 616688"/>
                <a:gd name="connsiteX5" fmla="*/ 1020725 w 1020725"/>
                <a:gd name="connsiteY5" fmla="*/ 265814 h 616688"/>
                <a:gd name="connsiteX6" fmla="*/ 850604 w 1020725"/>
                <a:gd name="connsiteY6" fmla="*/ 95693 h 616688"/>
                <a:gd name="connsiteX7" fmla="*/ 414670 w 1020725"/>
                <a:gd name="connsiteY7" fmla="*/ 0 h 616688"/>
                <a:gd name="connsiteX0" fmla="*/ 453213 w 1059268"/>
                <a:gd name="connsiteY0" fmla="*/ 0 h 616688"/>
                <a:gd name="connsiteX1" fmla="*/ 283092 w 1059268"/>
                <a:gd name="connsiteY1" fmla="*/ 63795 h 616688"/>
                <a:gd name="connsiteX2" fmla="*/ 38543 w 1059268"/>
                <a:gd name="connsiteY2" fmla="*/ 265814 h 616688"/>
                <a:gd name="connsiteX3" fmla="*/ 102338 w 1059268"/>
                <a:gd name="connsiteY3" fmla="*/ 616688 h 616688"/>
                <a:gd name="connsiteX4" fmla="*/ 984840 w 1059268"/>
                <a:gd name="connsiteY4" fmla="*/ 584791 h 616688"/>
                <a:gd name="connsiteX5" fmla="*/ 1059268 w 1059268"/>
                <a:gd name="connsiteY5" fmla="*/ 265814 h 616688"/>
                <a:gd name="connsiteX6" fmla="*/ 889147 w 1059268"/>
                <a:gd name="connsiteY6" fmla="*/ 95693 h 616688"/>
                <a:gd name="connsiteX7" fmla="*/ 453213 w 1059268"/>
                <a:gd name="connsiteY7" fmla="*/ 0 h 616688"/>
                <a:gd name="connsiteX0" fmla="*/ 453213 w 1087858"/>
                <a:gd name="connsiteY0" fmla="*/ 0 h 616688"/>
                <a:gd name="connsiteX1" fmla="*/ 283092 w 1087858"/>
                <a:gd name="connsiteY1" fmla="*/ 63795 h 616688"/>
                <a:gd name="connsiteX2" fmla="*/ 38543 w 1087858"/>
                <a:gd name="connsiteY2" fmla="*/ 265814 h 616688"/>
                <a:gd name="connsiteX3" fmla="*/ 102338 w 1087858"/>
                <a:gd name="connsiteY3" fmla="*/ 616688 h 616688"/>
                <a:gd name="connsiteX4" fmla="*/ 984840 w 1087858"/>
                <a:gd name="connsiteY4" fmla="*/ 584791 h 616688"/>
                <a:gd name="connsiteX5" fmla="*/ 1059268 w 1087858"/>
                <a:gd name="connsiteY5" fmla="*/ 265814 h 616688"/>
                <a:gd name="connsiteX6" fmla="*/ 889147 w 1087858"/>
                <a:gd name="connsiteY6" fmla="*/ 95693 h 616688"/>
                <a:gd name="connsiteX7" fmla="*/ 453213 w 1087858"/>
                <a:gd name="connsiteY7" fmla="*/ 0 h 616688"/>
                <a:gd name="connsiteX0" fmla="*/ 453213 w 1087858"/>
                <a:gd name="connsiteY0" fmla="*/ 9923 h 626611"/>
                <a:gd name="connsiteX1" fmla="*/ 283092 w 1087858"/>
                <a:gd name="connsiteY1" fmla="*/ 73718 h 626611"/>
                <a:gd name="connsiteX2" fmla="*/ 38543 w 1087858"/>
                <a:gd name="connsiteY2" fmla="*/ 275737 h 626611"/>
                <a:gd name="connsiteX3" fmla="*/ 102338 w 1087858"/>
                <a:gd name="connsiteY3" fmla="*/ 626611 h 626611"/>
                <a:gd name="connsiteX4" fmla="*/ 984840 w 1087858"/>
                <a:gd name="connsiteY4" fmla="*/ 594714 h 626611"/>
                <a:gd name="connsiteX5" fmla="*/ 1059268 w 1087858"/>
                <a:gd name="connsiteY5" fmla="*/ 275737 h 626611"/>
                <a:gd name="connsiteX6" fmla="*/ 889147 w 1087858"/>
                <a:gd name="connsiteY6" fmla="*/ 105616 h 626611"/>
                <a:gd name="connsiteX7" fmla="*/ 453213 w 1087858"/>
                <a:gd name="connsiteY7" fmla="*/ 9923 h 626611"/>
                <a:gd name="connsiteX0" fmla="*/ 453213 w 1087858"/>
                <a:gd name="connsiteY0" fmla="*/ 0 h 616688"/>
                <a:gd name="connsiteX1" fmla="*/ 283092 w 1087858"/>
                <a:gd name="connsiteY1" fmla="*/ 63795 h 616688"/>
                <a:gd name="connsiteX2" fmla="*/ 38543 w 1087858"/>
                <a:gd name="connsiteY2" fmla="*/ 265814 h 616688"/>
                <a:gd name="connsiteX3" fmla="*/ 102338 w 1087858"/>
                <a:gd name="connsiteY3" fmla="*/ 616688 h 616688"/>
                <a:gd name="connsiteX4" fmla="*/ 984840 w 1087858"/>
                <a:gd name="connsiteY4" fmla="*/ 584791 h 616688"/>
                <a:gd name="connsiteX5" fmla="*/ 1059268 w 1087858"/>
                <a:gd name="connsiteY5" fmla="*/ 265814 h 616688"/>
                <a:gd name="connsiteX6" fmla="*/ 889147 w 1087858"/>
                <a:gd name="connsiteY6" fmla="*/ 95693 h 616688"/>
                <a:gd name="connsiteX7" fmla="*/ 453213 w 1087858"/>
                <a:gd name="connsiteY7" fmla="*/ 0 h 616688"/>
                <a:gd name="connsiteX0" fmla="*/ 453213 w 1087858"/>
                <a:gd name="connsiteY0" fmla="*/ 0 h 616688"/>
                <a:gd name="connsiteX1" fmla="*/ 38543 w 1087858"/>
                <a:gd name="connsiteY1" fmla="*/ 265814 h 616688"/>
                <a:gd name="connsiteX2" fmla="*/ 102338 w 1087858"/>
                <a:gd name="connsiteY2" fmla="*/ 616688 h 616688"/>
                <a:gd name="connsiteX3" fmla="*/ 984840 w 1087858"/>
                <a:gd name="connsiteY3" fmla="*/ 584791 h 616688"/>
                <a:gd name="connsiteX4" fmla="*/ 1059268 w 1087858"/>
                <a:gd name="connsiteY4" fmla="*/ 265814 h 616688"/>
                <a:gd name="connsiteX5" fmla="*/ 889147 w 1087858"/>
                <a:gd name="connsiteY5" fmla="*/ 95693 h 616688"/>
                <a:gd name="connsiteX6" fmla="*/ 453213 w 1087858"/>
                <a:gd name="connsiteY6" fmla="*/ 0 h 616688"/>
                <a:gd name="connsiteX0" fmla="*/ 453213 w 1087858"/>
                <a:gd name="connsiteY0" fmla="*/ 0 h 616688"/>
                <a:gd name="connsiteX1" fmla="*/ 38543 w 1087858"/>
                <a:gd name="connsiteY1" fmla="*/ 265814 h 616688"/>
                <a:gd name="connsiteX2" fmla="*/ 102338 w 1087858"/>
                <a:gd name="connsiteY2" fmla="*/ 616688 h 616688"/>
                <a:gd name="connsiteX3" fmla="*/ 984840 w 1087858"/>
                <a:gd name="connsiteY3" fmla="*/ 584791 h 616688"/>
                <a:gd name="connsiteX4" fmla="*/ 1059268 w 1087858"/>
                <a:gd name="connsiteY4" fmla="*/ 265814 h 616688"/>
                <a:gd name="connsiteX5" fmla="*/ 453213 w 1087858"/>
                <a:gd name="connsiteY5" fmla="*/ 0 h 616688"/>
                <a:gd name="connsiteX0" fmla="*/ 548469 w 1128149"/>
                <a:gd name="connsiteY0" fmla="*/ 0 h 604219"/>
                <a:gd name="connsiteX1" fmla="*/ 54828 w 1128149"/>
                <a:gd name="connsiteY1" fmla="*/ 253345 h 604219"/>
                <a:gd name="connsiteX2" fmla="*/ 118623 w 1128149"/>
                <a:gd name="connsiteY2" fmla="*/ 604219 h 604219"/>
                <a:gd name="connsiteX3" fmla="*/ 1001125 w 1128149"/>
                <a:gd name="connsiteY3" fmla="*/ 572322 h 604219"/>
                <a:gd name="connsiteX4" fmla="*/ 1075553 w 1128149"/>
                <a:gd name="connsiteY4" fmla="*/ 253345 h 604219"/>
                <a:gd name="connsiteX5" fmla="*/ 548469 w 1128149"/>
                <a:gd name="connsiteY5" fmla="*/ 0 h 604219"/>
                <a:gd name="connsiteX0" fmla="*/ 548469 w 1128149"/>
                <a:gd name="connsiteY0" fmla="*/ 2 h 604221"/>
                <a:gd name="connsiteX1" fmla="*/ 54828 w 1128149"/>
                <a:gd name="connsiteY1" fmla="*/ 253347 h 604221"/>
                <a:gd name="connsiteX2" fmla="*/ 118623 w 1128149"/>
                <a:gd name="connsiteY2" fmla="*/ 604221 h 604221"/>
                <a:gd name="connsiteX3" fmla="*/ 1001125 w 1128149"/>
                <a:gd name="connsiteY3" fmla="*/ 572324 h 604221"/>
                <a:gd name="connsiteX4" fmla="*/ 1075553 w 1128149"/>
                <a:gd name="connsiteY4" fmla="*/ 253347 h 604221"/>
                <a:gd name="connsiteX5" fmla="*/ 548469 w 1128149"/>
                <a:gd name="connsiteY5" fmla="*/ 2 h 60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8149" h="604221">
                  <a:moveTo>
                    <a:pt x="548469" y="2"/>
                  </a:moveTo>
                  <a:cubicBezTo>
                    <a:pt x="356826" y="-738"/>
                    <a:pt x="126469" y="152644"/>
                    <a:pt x="54828" y="253347"/>
                  </a:cubicBezTo>
                  <a:cubicBezTo>
                    <a:pt x="-16813" y="354050"/>
                    <a:pt x="-39093" y="551058"/>
                    <a:pt x="118623" y="604221"/>
                  </a:cubicBezTo>
                  <a:lnTo>
                    <a:pt x="1001125" y="572324"/>
                  </a:lnTo>
                  <a:cubicBezTo>
                    <a:pt x="1160613" y="513845"/>
                    <a:pt x="1150996" y="348734"/>
                    <a:pt x="1075553" y="253347"/>
                  </a:cubicBezTo>
                  <a:cubicBezTo>
                    <a:pt x="1000110" y="157960"/>
                    <a:pt x="740112" y="742"/>
                    <a:pt x="548469" y="2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</p:spTree>
    <p:extLst>
      <p:ext uri="{BB962C8B-B14F-4D97-AF65-F5344CB8AC3E}">
        <p14:creationId xmlns:p14="http://schemas.microsoft.com/office/powerpoint/2010/main" val="5746554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1906E-5049-471E-88C5-F4546E2A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2935"/>
            <a:ext cx="12192000" cy="1228214"/>
          </a:xfrm>
        </p:spPr>
        <p:txBody>
          <a:bodyPr>
            <a:normAutofit fontScale="90000"/>
          </a:bodyPr>
          <a:lstStyle/>
          <a:p>
            <a:r>
              <a:rPr lang="en-CH" dirty="0"/>
              <a:t>The specified organizer secretes morphogens that induce cell fates</a:t>
            </a:r>
            <a:endParaRPr lang="de-CH" dirty="0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7038C1BD-A936-432D-A2EE-AB656953A712}"/>
              </a:ext>
            </a:extLst>
          </p:cNvPr>
          <p:cNvSpPr/>
          <p:nvPr/>
        </p:nvSpPr>
        <p:spPr>
          <a:xfrm>
            <a:off x="7682540" y="2845538"/>
            <a:ext cx="457200" cy="898071"/>
          </a:xfrm>
          <a:prstGeom prst="rightArrow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0B8B2603-6471-44EC-8268-1B37A981F541}"/>
              </a:ext>
            </a:extLst>
          </p:cNvPr>
          <p:cNvSpPr/>
          <p:nvPr/>
        </p:nvSpPr>
        <p:spPr>
          <a:xfrm>
            <a:off x="8275385" y="2845538"/>
            <a:ext cx="457200" cy="898071"/>
          </a:xfrm>
          <a:prstGeom prst="rightArrow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A606EF-0FF3-45F4-8E87-80AB5980E07D}"/>
              </a:ext>
            </a:extLst>
          </p:cNvPr>
          <p:cNvSpPr txBox="1"/>
          <p:nvPr/>
        </p:nvSpPr>
        <p:spPr>
          <a:xfrm>
            <a:off x="561207" y="6095806"/>
            <a:ext cx="7434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morphogen gradients that are tilted to each other encode spatial information</a:t>
            </a:r>
            <a:endParaRPr lang="de-CH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34E0D95-26BA-4FF6-8FF9-A2A2EA9508F4}"/>
              </a:ext>
            </a:extLst>
          </p:cNvPr>
          <p:cNvGrpSpPr/>
          <p:nvPr/>
        </p:nvGrpSpPr>
        <p:grpSpPr>
          <a:xfrm>
            <a:off x="4118195" y="1539739"/>
            <a:ext cx="3295541" cy="3295542"/>
            <a:chOff x="8573812" y="1551769"/>
            <a:chExt cx="1669451" cy="1669451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8D91B9C-758E-4343-9C90-1AE66835B9E1}"/>
                </a:ext>
              </a:extLst>
            </p:cNvPr>
            <p:cNvSpPr/>
            <p:nvPr/>
          </p:nvSpPr>
          <p:spPr>
            <a:xfrm>
              <a:off x="8573812" y="1551769"/>
              <a:ext cx="1669451" cy="1669451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58000">
                  <a:schemeClr val="bg1"/>
                </a:gs>
              </a:gsLst>
              <a:lin ang="135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3828E89-3A6F-45E5-869A-58D94BA8BC44}"/>
                </a:ext>
              </a:extLst>
            </p:cNvPr>
            <p:cNvSpPr/>
            <p:nvPr/>
          </p:nvSpPr>
          <p:spPr>
            <a:xfrm>
              <a:off x="8844462" y="1782272"/>
              <a:ext cx="1128149" cy="604221"/>
            </a:xfrm>
            <a:custGeom>
              <a:avLst/>
              <a:gdLst>
                <a:gd name="connsiteX0" fmla="*/ 414670 w 1020725"/>
                <a:gd name="connsiteY0" fmla="*/ 0 h 616688"/>
                <a:gd name="connsiteX1" fmla="*/ 244549 w 1020725"/>
                <a:gd name="connsiteY1" fmla="*/ 63795 h 616688"/>
                <a:gd name="connsiteX2" fmla="*/ 0 w 1020725"/>
                <a:gd name="connsiteY2" fmla="*/ 265814 h 616688"/>
                <a:gd name="connsiteX3" fmla="*/ 63795 w 1020725"/>
                <a:gd name="connsiteY3" fmla="*/ 616688 h 616688"/>
                <a:gd name="connsiteX4" fmla="*/ 946297 w 1020725"/>
                <a:gd name="connsiteY4" fmla="*/ 584791 h 616688"/>
                <a:gd name="connsiteX5" fmla="*/ 1020725 w 1020725"/>
                <a:gd name="connsiteY5" fmla="*/ 265814 h 616688"/>
                <a:gd name="connsiteX6" fmla="*/ 850604 w 1020725"/>
                <a:gd name="connsiteY6" fmla="*/ 95693 h 616688"/>
                <a:gd name="connsiteX7" fmla="*/ 414670 w 1020725"/>
                <a:gd name="connsiteY7" fmla="*/ 0 h 616688"/>
                <a:gd name="connsiteX0" fmla="*/ 453213 w 1059268"/>
                <a:gd name="connsiteY0" fmla="*/ 0 h 616688"/>
                <a:gd name="connsiteX1" fmla="*/ 283092 w 1059268"/>
                <a:gd name="connsiteY1" fmla="*/ 63795 h 616688"/>
                <a:gd name="connsiteX2" fmla="*/ 38543 w 1059268"/>
                <a:gd name="connsiteY2" fmla="*/ 265814 h 616688"/>
                <a:gd name="connsiteX3" fmla="*/ 102338 w 1059268"/>
                <a:gd name="connsiteY3" fmla="*/ 616688 h 616688"/>
                <a:gd name="connsiteX4" fmla="*/ 984840 w 1059268"/>
                <a:gd name="connsiteY4" fmla="*/ 584791 h 616688"/>
                <a:gd name="connsiteX5" fmla="*/ 1059268 w 1059268"/>
                <a:gd name="connsiteY5" fmla="*/ 265814 h 616688"/>
                <a:gd name="connsiteX6" fmla="*/ 889147 w 1059268"/>
                <a:gd name="connsiteY6" fmla="*/ 95693 h 616688"/>
                <a:gd name="connsiteX7" fmla="*/ 453213 w 1059268"/>
                <a:gd name="connsiteY7" fmla="*/ 0 h 616688"/>
                <a:gd name="connsiteX0" fmla="*/ 453213 w 1087858"/>
                <a:gd name="connsiteY0" fmla="*/ 0 h 616688"/>
                <a:gd name="connsiteX1" fmla="*/ 283092 w 1087858"/>
                <a:gd name="connsiteY1" fmla="*/ 63795 h 616688"/>
                <a:gd name="connsiteX2" fmla="*/ 38543 w 1087858"/>
                <a:gd name="connsiteY2" fmla="*/ 265814 h 616688"/>
                <a:gd name="connsiteX3" fmla="*/ 102338 w 1087858"/>
                <a:gd name="connsiteY3" fmla="*/ 616688 h 616688"/>
                <a:gd name="connsiteX4" fmla="*/ 984840 w 1087858"/>
                <a:gd name="connsiteY4" fmla="*/ 584791 h 616688"/>
                <a:gd name="connsiteX5" fmla="*/ 1059268 w 1087858"/>
                <a:gd name="connsiteY5" fmla="*/ 265814 h 616688"/>
                <a:gd name="connsiteX6" fmla="*/ 889147 w 1087858"/>
                <a:gd name="connsiteY6" fmla="*/ 95693 h 616688"/>
                <a:gd name="connsiteX7" fmla="*/ 453213 w 1087858"/>
                <a:gd name="connsiteY7" fmla="*/ 0 h 616688"/>
                <a:gd name="connsiteX0" fmla="*/ 453213 w 1087858"/>
                <a:gd name="connsiteY0" fmla="*/ 9923 h 626611"/>
                <a:gd name="connsiteX1" fmla="*/ 283092 w 1087858"/>
                <a:gd name="connsiteY1" fmla="*/ 73718 h 626611"/>
                <a:gd name="connsiteX2" fmla="*/ 38543 w 1087858"/>
                <a:gd name="connsiteY2" fmla="*/ 275737 h 626611"/>
                <a:gd name="connsiteX3" fmla="*/ 102338 w 1087858"/>
                <a:gd name="connsiteY3" fmla="*/ 626611 h 626611"/>
                <a:gd name="connsiteX4" fmla="*/ 984840 w 1087858"/>
                <a:gd name="connsiteY4" fmla="*/ 594714 h 626611"/>
                <a:gd name="connsiteX5" fmla="*/ 1059268 w 1087858"/>
                <a:gd name="connsiteY5" fmla="*/ 275737 h 626611"/>
                <a:gd name="connsiteX6" fmla="*/ 889147 w 1087858"/>
                <a:gd name="connsiteY6" fmla="*/ 105616 h 626611"/>
                <a:gd name="connsiteX7" fmla="*/ 453213 w 1087858"/>
                <a:gd name="connsiteY7" fmla="*/ 9923 h 626611"/>
                <a:gd name="connsiteX0" fmla="*/ 453213 w 1087858"/>
                <a:gd name="connsiteY0" fmla="*/ 0 h 616688"/>
                <a:gd name="connsiteX1" fmla="*/ 283092 w 1087858"/>
                <a:gd name="connsiteY1" fmla="*/ 63795 h 616688"/>
                <a:gd name="connsiteX2" fmla="*/ 38543 w 1087858"/>
                <a:gd name="connsiteY2" fmla="*/ 265814 h 616688"/>
                <a:gd name="connsiteX3" fmla="*/ 102338 w 1087858"/>
                <a:gd name="connsiteY3" fmla="*/ 616688 h 616688"/>
                <a:gd name="connsiteX4" fmla="*/ 984840 w 1087858"/>
                <a:gd name="connsiteY4" fmla="*/ 584791 h 616688"/>
                <a:gd name="connsiteX5" fmla="*/ 1059268 w 1087858"/>
                <a:gd name="connsiteY5" fmla="*/ 265814 h 616688"/>
                <a:gd name="connsiteX6" fmla="*/ 889147 w 1087858"/>
                <a:gd name="connsiteY6" fmla="*/ 95693 h 616688"/>
                <a:gd name="connsiteX7" fmla="*/ 453213 w 1087858"/>
                <a:gd name="connsiteY7" fmla="*/ 0 h 616688"/>
                <a:gd name="connsiteX0" fmla="*/ 453213 w 1087858"/>
                <a:gd name="connsiteY0" fmla="*/ 0 h 616688"/>
                <a:gd name="connsiteX1" fmla="*/ 38543 w 1087858"/>
                <a:gd name="connsiteY1" fmla="*/ 265814 h 616688"/>
                <a:gd name="connsiteX2" fmla="*/ 102338 w 1087858"/>
                <a:gd name="connsiteY2" fmla="*/ 616688 h 616688"/>
                <a:gd name="connsiteX3" fmla="*/ 984840 w 1087858"/>
                <a:gd name="connsiteY3" fmla="*/ 584791 h 616688"/>
                <a:gd name="connsiteX4" fmla="*/ 1059268 w 1087858"/>
                <a:gd name="connsiteY4" fmla="*/ 265814 h 616688"/>
                <a:gd name="connsiteX5" fmla="*/ 889147 w 1087858"/>
                <a:gd name="connsiteY5" fmla="*/ 95693 h 616688"/>
                <a:gd name="connsiteX6" fmla="*/ 453213 w 1087858"/>
                <a:gd name="connsiteY6" fmla="*/ 0 h 616688"/>
                <a:gd name="connsiteX0" fmla="*/ 453213 w 1087858"/>
                <a:gd name="connsiteY0" fmla="*/ 0 h 616688"/>
                <a:gd name="connsiteX1" fmla="*/ 38543 w 1087858"/>
                <a:gd name="connsiteY1" fmla="*/ 265814 h 616688"/>
                <a:gd name="connsiteX2" fmla="*/ 102338 w 1087858"/>
                <a:gd name="connsiteY2" fmla="*/ 616688 h 616688"/>
                <a:gd name="connsiteX3" fmla="*/ 984840 w 1087858"/>
                <a:gd name="connsiteY3" fmla="*/ 584791 h 616688"/>
                <a:gd name="connsiteX4" fmla="*/ 1059268 w 1087858"/>
                <a:gd name="connsiteY4" fmla="*/ 265814 h 616688"/>
                <a:gd name="connsiteX5" fmla="*/ 453213 w 1087858"/>
                <a:gd name="connsiteY5" fmla="*/ 0 h 616688"/>
                <a:gd name="connsiteX0" fmla="*/ 548469 w 1128149"/>
                <a:gd name="connsiteY0" fmla="*/ 0 h 604219"/>
                <a:gd name="connsiteX1" fmla="*/ 54828 w 1128149"/>
                <a:gd name="connsiteY1" fmla="*/ 253345 h 604219"/>
                <a:gd name="connsiteX2" fmla="*/ 118623 w 1128149"/>
                <a:gd name="connsiteY2" fmla="*/ 604219 h 604219"/>
                <a:gd name="connsiteX3" fmla="*/ 1001125 w 1128149"/>
                <a:gd name="connsiteY3" fmla="*/ 572322 h 604219"/>
                <a:gd name="connsiteX4" fmla="*/ 1075553 w 1128149"/>
                <a:gd name="connsiteY4" fmla="*/ 253345 h 604219"/>
                <a:gd name="connsiteX5" fmla="*/ 548469 w 1128149"/>
                <a:gd name="connsiteY5" fmla="*/ 0 h 604219"/>
                <a:gd name="connsiteX0" fmla="*/ 548469 w 1128149"/>
                <a:gd name="connsiteY0" fmla="*/ 2 h 604221"/>
                <a:gd name="connsiteX1" fmla="*/ 54828 w 1128149"/>
                <a:gd name="connsiteY1" fmla="*/ 253347 h 604221"/>
                <a:gd name="connsiteX2" fmla="*/ 118623 w 1128149"/>
                <a:gd name="connsiteY2" fmla="*/ 604221 h 604221"/>
                <a:gd name="connsiteX3" fmla="*/ 1001125 w 1128149"/>
                <a:gd name="connsiteY3" fmla="*/ 572324 h 604221"/>
                <a:gd name="connsiteX4" fmla="*/ 1075553 w 1128149"/>
                <a:gd name="connsiteY4" fmla="*/ 253347 h 604221"/>
                <a:gd name="connsiteX5" fmla="*/ 548469 w 1128149"/>
                <a:gd name="connsiteY5" fmla="*/ 2 h 60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8149" h="604221">
                  <a:moveTo>
                    <a:pt x="548469" y="2"/>
                  </a:moveTo>
                  <a:cubicBezTo>
                    <a:pt x="356826" y="-738"/>
                    <a:pt x="126469" y="152644"/>
                    <a:pt x="54828" y="253347"/>
                  </a:cubicBezTo>
                  <a:cubicBezTo>
                    <a:pt x="-16813" y="354050"/>
                    <a:pt x="-39093" y="551058"/>
                    <a:pt x="118623" y="604221"/>
                  </a:cubicBezTo>
                  <a:lnTo>
                    <a:pt x="1001125" y="572324"/>
                  </a:lnTo>
                  <a:cubicBezTo>
                    <a:pt x="1160613" y="513845"/>
                    <a:pt x="1150996" y="348734"/>
                    <a:pt x="1075553" y="253347"/>
                  </a:cubicBezTo>
                  <a:cubicBezTo>
                    <a:pt x="1000110" y="157960"/>
                    <a:pt x="740112" y="742"/>
                    <a:pt x="548469" y="2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73CFE28-5FC8-40EB-99F9-42059CAC6F50}"/>
              </a:ext>
            </a:extLst>
          </p:cNvPr>
          <p:cNvGrpSpPr/>
          <p:nvPr/>
        </p:nvGrpSpPr>
        <p:grpSpPr>
          <a:xfrm>
            <a:off x="8803859" y="1421930"/>
            <a:ext cx="3321379" cy="3295542"/>
            <a:chOff x="8646015" y="1331149"/>
            <a:chExt cx="3512944" cy="3485616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A35E308-6D67-4496-B359-C49632AF4A0C}"/>
                </a:ext>
              </a:extLst>
            </p:cNvPr>
            <p:cNvSpPr/>
            <p:nvPr/>
          </p:nvSpPr>
          <p:spPr>
            <a:xfrm>
              <a:off x="8646015" y="1331149"/>
              <a:ext cx="3485616" cy="348561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3F69306-274D-4BA9-9728-DD3B4BC45A40}"/>
                </a:ext>
              </a:extLst>
            </p:cNvPr>
            <p:cNvSpPr/>
            <p:nvPr/>
          </p:nvSpPr>
          <p:spPr>
            <a:xfrm rot="20118089">
              <a:off x="10230188" y="1415501"/>
              <a:ext cx="1862672" cy="2857162"/>
            </a:xfrm>
            <a:custGeom>
              <a:avLst/>
              <a:gdLst>
                <a:gd name="connsiteX0" fmla="*/ 0 w 1730828"/>
                <a:gd name="connsiteY0" fmla="*/ 871396 h 1742791"/>
                <a:gd name="connsiteX1" fmla="*/ 865414 w 1730828"/>
                <a:gd name="connsiteY1" fmla="*/ 0 h 1742791"/>
                <a:gd name="connsiteX2" fmla="*/ 1730828 w 1730828"/>
                <a:gd name="connsiteY2" fmla="*/ 871396 h 1742791"/>
                <a:gd name="connsiteX3" fmla="*/ 865414 w 1730828"/>
                <a:gd name="connsiteY3" fmla="*/ 1742792 h 1742791"/>
                <a:gd name="connsiteX4" fmla="*/ 0 w 1730828"/>
                <a:gd name="connsiteY4" fmla="*/ 871396 h 1742791"/>
                <a:gd name="connsiteX0" fmla="*/ 1604 w 1732432"/>
                <a:gd name="connsiteY0" fmla="*/ 2072078 h 2943474"/>
                <a:gd name="connsiteX1" fmla="*/ 718296 w 1732432"/>
                <a:gd name="connsiteY1" fmla="*/ 0 h 2943474"/>
                <a:gd name="connsiteX2" fmla="*/ 1732432 w 1732432"/>
                <a:gd name="connsiteY2" fmla="*/ 2072078 h 2943474"/>
                <a:gd name="connsiteX3" fmla="*/ 867018 w 1732432"/>
                <a:gd name="connsiteY3" fmla="*/ 2943474 h 2943474"/>
                <a:gd name="connsiteX4" fmla="*/ 1604 w 1732432"/>
                <a:gd name="connsiteY4" fmla="*/ 2072078 h 2943474"/>
                <a:gd name="connsiteX0" fmla="*/ 983 w 1752279"/>
                <a:gd name="connsiteY0" fmla="*/ 2072104 h 2943604"/>
                <a:gd name="connsiteX1" fmla="*/ 717675 w 1752279"/>
                <a:gd name="connsiteY1" fmla="*/ 26 h 2943604"/>
                <a:gd name="connsiteX2" fmla="*/ 1752279 w 1752279"/>
                <a:gd name="connsiteY2" fmla="*/ 2027599 h 2943604"/>
                <a:gd name="connsiteX3" fmla="*/ 866397 w 1752279"/>
                <a:gd name="connsiteY3" fmla="*/ 2943500 h 2943604"/>
                <a:gd name="connsiteX4" fmla="*/ 983 w 1752279"/>
                <a:gd name="connsiteY4" fmla="*/ 2072104 h 2943604"/>
                <a:gd name="connsiteX0" fmla="*/ 983 w 1883451"/>
                <a:gd name="connsiteY0" fmla="*/ 2072115 h 2943615"/>
                <a:gd name="connsiteX1" fmla="*/ 717675 w 1883451"/>
                <a:gd name="connsiteY1" fmla="*/ 37 h 2943615"/>
                <a:gd name="connsiteX2" fmla="*/ 1752279 w 1883451"/>
                <a:gd name="connsiteY2" fmla="*/ 2027610 h 2943615"/>
                <a:gd name="connsiteX3" fmla="*/ 866397 w 1883451"/>
                <a:gd name="connsiteY3" fmla="*/ 2943511 h 2943615"/>
                <a:gd name="connsiteX4" fmla="*/ 983 w 1883451"/>
                <a:gd name="connsiteY4" fmla="*/ 2072115 h 2943615"/>
                <a:gd name="connsiteX0" fmla="*/ 362 w 1882830"/>
                <a:gd name="connsiteY0" fmla="*/ 2072115 h 3113593"/>
                <a:gd name="connsiteX1" fmla="*/ 717054 w 1882830"/>
                <a:gd name="connsiteY1" fmla="*/ 37 h 3113593"/>
                <a:gd name="connsiteX2" fmla="*/ 1751658 w 1882830"/>
                <a:gd name="connsiteY2" fmla="*/ 2027610 h 3113593"/>
                <a:gd name="connsiteX3" fmla="*/ 805561 w 1882830"/>
                <a:gd name="connsiteY3" fmla="*/ 3113517 h 3113593"/>
                <a:gd name="connsiteX4" fmla="*/ 362 w 1882830"/>
                <a:gd name="connsiteY4" fmla="*/ 2072115 h 3113593"/>
                <a:gd name="connsiteX0" fmla="*/ 521 w 1901036"/>
                <a:gd name="connsiteY0" fmla="*/ 1815804 h 2857277"/>
                <a:gd name="connsiteX1" fmla="*/ 922835 w 1901036"/>
                <a:gd name="connsiteY1" fmla="*/ 50 h 2857277"/>
                <a:gd name="connsiteX2" fmla="*/ 1751817 w 1901036"/>
                <a:gd name="connsiteY2" fmla="*/ 1771299 h 2857277"/>
                <a:gd name="connsiteX3" fmla="*/ 805720 w 1901036"/>
                <a:gd name="connsiteY3" fmla="*/ 2857206 h 2857277"/>
                <a:gd name="connsiteX4" fmla="*/ 521 w 1901036"/>
                <a:gd name="connsiteY4" fmla="*/ 1815804 h 2857277"/>
                <a:gd name="connsiteX0" fmla="*/ 527 w 1935616"/>
                <a:gd name="connsiteY0" fmla="*/ 1815757 h 2857162"/>
                <a:gd name="connsiteX1" fmla="*/ 922841 w 1935616"/>
                <a:gd name="connsiteY1" fmla="*/ 3 h 2857162"/>
                <a:gd name="connsiteX2" fmla="*/ 1789504 w 1935616"/>
                <a:gd name="connsiteY2" fmla="*/ 1806556 h 2857162"/>
                <a:gd name="connsiteX3" fmla="*/ 805726 w 1935616"/>
                <a:gd name="connsiteY3" fmla="*/ 2857159 h 2857162"/>
                <a:gd name="connsiteX4" fmla="*/ 527 w 1935616"/>
                <a:gd name="connsiteY4" fmla="*/ 1815757 h 2857162"/>
                <a:gd name="connsiteX0" fmla="*/ 527 w 1862672"/>
                <a:gd name="connsiteY0" fmla="*/ 1815757 h 2857162"/>
                <a:gd name="connsiteX1" fmla="*/ 922841 w 1862672"/>
                <a:gd name="connsiteY1" fmla="*/ 3 h 2857162"/>
                <a:gd name="connsiteX2" fmla="*/ 1789504 w 1862672"/>
                <a:gd name="connsiteY2" fmla="*/ 1806556 h 2857162"/>
                <a:gd name="connsiteX3" fmla="*/ 805726 w 1862672"/>
                <a:gd name="connsiteY3" fmla="*/ 2857159 h 2857162"/>
                <a:gd name="connsiteX4" fmla="*/ 527 w 1862672"/>
                <a:gd name="connsiteY4" fmla="*/ 1815757 h 2857162"/>
                <a:gd name="connsiteX0" fmla="*/ 527 w 1862672"/>
                <a:gd name="connsiteY0" fmla="*/ 1815757 h 2857162"/>
                <a:gd name="connsiteX1" fmla="*/ 922841 w 1862672"/>
                <a:gd name="connsiteY1" fmla="*/ 3 h 2857162"/>
                <a:gd name="connsiteX2" fmla="*/ 1789504 w 1862672"/>
                <a:gd name="connsiteY2" fmla="*/ 1806556 h 2857162"/>
                <a:gd name="connsiteX3" fmla="*/ 805726 w 1862672"/>
                <a:gd name="connsiteY3" fmla="*/ 2857159 h 2857162"/>
                <a:gd name="connsiteX4" fmla="*/ 527 w 1862672"/>
                <a:gd name="connsiteY4" fmla="*/ 1815757 h 2857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2672" h="2857162">
                  <a:moveTo>
                    <a:pt x="527" y="1815757"/>
                  </a:moveTo>
                  <a:cubicBezTo>
                    <a:pt x="20046" y="1339564"/>
                    <a:pt x="624678" y="1536"/>
                    <a:pt x="922841" y="3"/>
                  </a:cubicBezTo>
                  <a:cubicBezTo>
                    <a:pt x="1221004" y="-1530"/>
                    <a:pt x="2123821" y="598390"/>
                    <a:pt x="1789504" y="1806556"/>
                  </a:cubicBezTo>
                  <a:cubicBezTo>
                    <a:pt x="1608232" y="2330254"/>
                    <a:pt x="1103889" y="2855626"/>
                    <a:pt x="805726" y="2857159"/>
                  </a:cubicBezTo>
                  <a:cubicBezTo>
                    <a:pt x="507563" y="2858692"/>
                    <a:pt x="-18992" y="2291950"/>
                    <a:pt x="527" y="1815757"/>
                  </a:cubicBezTo>
                  <a:close/>
                </a:path>
              </a:pathLst>
            </a:custGeom>
            <a:gradFill flip="none" rotWithShape="1">
              <a:gsLst>
                <a:gs pos="1000">
                  <a:srgbClr val="00B050"/>
                </a:gs>
                <a:gs pos="58000">
                  <a:schemeClr val="bg1"/>
                </a:gs>
              </a:gsLst>
              <a:lin ang="12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D603D37-FFC0-4C76-A114-5C56BB1D992F}"/>
                </a:ext>
              </a:extLst>
            </p:cNvPr>
            <p:cNvSpPr/>
            <p:nvPr/>
          </p:nvSpPr>
          <p:spPr>
            <a:xfrm>
              <a:off x="9015996" y="1812412"/>
              <a:ext cx="2788627" cy="1423546"/>
            </a:xfrm>
            <a:custGeom>
              <a:avLst/>
              <a:gdLst>
                <a:gd name="connsiteX0" fmla="*/ 414670 w 1020725"/>
                <a:gd name="connsiteY0" fmla="*/ 0 h 616688"/>
                <a:gd name="connsiteX1" fmla="*/ 244549 w 1020725"/>
                <a:gd name="connsiteY1" fmla="*/ 63795 h 616688"/>
                <a:gd name="connsiteX2" fmla="*/ 0 w 1020725"/>
                <a:gd name="connsiteY2" fmla="*/ 265814 h 616688"/>
                <a:gd name="connsiteX3" fmla="*/ 63795 w 1020725"/>
                <a:gd name="connsiteY3" fmla="*/ 616688 h 616688"/>
                <a:gd name="connsiteX4" fmla="*/ 946297 w 1020725"/>
                <a:gd name="connsiteY4" fmla="*/ 584791 h 616688"/>
                <a:gd name="connsiteX5" fmla="*/ 1020725 w 1020725"/>
                <a:gd name="connsiteY5" fmla="*/ 265814 h 616688"/>
                <a:gd name="connsiteX6" fmla="*/ 850604 w 1020725"/>
                <a:gd name="connsiteY6" fmla="*/ 95693 h 616688"/>
                <a:gd name="connsiteX7" fmla="*/ 414670 w 1020725"/>
                <a:gd name="connsiteY7" fmla="*/ 0 h 616688"/>
                <a:gd name="connsiteX0" fmla="*/ 453213 w 1059268"/>
                <a:gd name="connsiteY0" fmla="*/ 0 h 616688"/>
                <a:gd name="connsiteX1" fmla="*/ 283092 w 1059268"/>
                <a:gd name="connsiteY1" fmla="*/ 63795 h 616688"/>
                <a:gd name="connsiteX2" fmla="*/ 38543 w 1059268"/>
                <a:gd name="connsiteY2" fmla="*/ 265814 h 616688"/>
                <a:gd name="connsiteX3" fmla="*/ 102338 w 1059268"/>
                <a:gd name="connsiteY3" fmla="*/ 616688 h 616688"/>
                <a:gd name="connsiteX4" fmla="*/ 984840 w 1059268"/>
                <a:gd name="connsiteY4" fmla="*/ 584791 h 616688"/>
                <a:gd name="connsiteX5" fmla="*/ 1059268 w 1059268"/>
                <a:gd name="connsiteY5" fmla="*/ 265814 h 616688"/>
                <a:gd name="connsiteX6" fmla="*/ 889147 w 1059268"/>
                <a:gd name="connsiteY6" fmla="*/ 95693 h 616688"/>
                <a:gd name="connsiteX7" fmla="*/ 453213 w 1059268"/>
                <a:gd name="connsiteY7" fmla="*/ 0 h 616688"/>
                <a:gd name="connsiteX0" fmla="*/ 453213 w 1087858"/>
                <a:gd name="connsiteY0" fmla="*/ 0 h 616688"/>
                <a:gd name="connsiteX1" fmla="*/ 283092 w 1087858"/>
                <a:gd name="connsiteY1" fmla="*/ 63795 h 616688"/>
                <a:gd name="connsiteX2" fmla="*/ 38543 w 1087858"/>
                <a:gd name="connsiteY2" fmla="*/ 265814 h 616688"/>
                <a:gd name="connsiteX3" fmla="*/ 102338 w 1087858"/>
                <a:gd name="connsiteY3" fmla="*/ 616688 h 616688"/>
                <a:gd name="connsiteX4" fmla="*/ 984840 w 1087858"/>
                <a:gd name="connsiteY4" fmla="*/ 584791 h 616688"/>
                <a:gd name="connsiteX5" fmla="*/ 1059268 w 1087858"/>
                <a:gd name="connsiteY5" fmla="*/ 265814 h 616688"/>
                <a:gd name="connsiteX6" fmla="*/ 889147 w 1087858"/>
                <a:gd name="connsiteY6" fmla="*/ 95693 h 616688"/>
                <a:gd name="connsiteX7" fmla="*/ 453213 w 1087858"/>
                <a:gd name="connsiteY7" fmla="*/ 0 h 616688"/>
                <a:gd name="connsiteX0" fmla="*/ 453213 w 1087858"/>
                <a:gd name="connsiteY0" fmla="*/ 9923 h 626611"/>
                <a:gd name="connsiteX1" fmla="*/ 283092 w 1087858"/>
                <a:gd name="connsiteY1" fmla="*/ 73718 h 626611"/>
                <a:gd name="connsiteX2" fmla="*/ 38543 w 1087858"/>
                <a:gd name="connsiteY2" fmla="*/ 275737 h 626611"/>
                <a:gd name="connsiteX3" fmla="*/ 102338 w 1087858"/>
                <a:gd name="connsiteY3" fmla="*/ 626611 h 626611"/>
                <a:gd name="connsiteX4" fmla="*/ 984840 w 1087858"/>
                <a:gd name="connsiteY4" fmla="*/ 594714 h 626611"/>
                <a:gd name="connsiteX5" fmla="*/ 1059268 w 1087858"/>
                <a:gd name="connsiteY5" fmla="*/ 275737 h 626611"/>
                <a:gd name="connsiteX6" fmla="*/ 889147 w 1087858"/>
                <a:gd name="connsiteY6" fmla="*/ 105616 h 626611"/>
                <a:gd name="connsiteX7" fmla="*/ 453213 w 1087858"/>
                <a:gd name="connsiteY7" fmla="*/ 9923 h 626611"/>
                <a:gd name="connsiteX0" fmla="*/ 453213 w 1087858"/>
                <a:gd name="connsiteY0" fmla="*/ 0 h 616688"/>
                <a:gd name="connsiteX1" fmla="*/ 283092 w 1087858"/>
                <a:gd name="connsiteY1" fmla="*/ 63795 h 616688"/>
                <a:gd name="connsiteX2" fmla="*/ 38543 w 1087858"/>
                <a:gd name="connsiteY2" fmla="*/ 265814 h 616688"/>
                <a:gd name="connsiteX3" fmla="*/ 102338 w 1087858"/>
                <a:gd name="connsiteY3" fmla="*/ 616688 h 616688"/>
                <a:gd name="connsiteX4" fmla="*/ 984840 w 1087858"/>
                <a:gd name="connsiteY4" fmla="*/ 584791 h 616688"/>
                <a:gd name="connsiteX5" fmla="*/ 1059268 w 1087858"/>
                <a:gd name="connsiteY5" fmla="*/ 265814 h 616688"/>
                <a:gd name="connsiteX6" fmla="*/ 889147 w 1087858"/>
                <a:gd name="connsiteY6" fmla="*/ 95693 h 616688"/>
                <a:gd name="connsiteX7" fmla="*/ 453213 w 1087858"/>
                <a:gd name="connsiteY7" fmla="*/ 0 h 616688"/>
                <a:gd name="connsiteX0" fmla="*/ 453213 w 1087858"/>
                <a:gd name="connsiteY0" fmla="*/ 0 h 616688"/>
                <a:gd name="connsiteX1" fmla="*/ 38543 w 1087858"/>
                <a:gd name="connsiteY1" fmla="*/ 265814 h 616688"/>
                <a:gd name="connsiteX2" fmla="*/ 102338 w 1087858"/>
                <a:gd name="connsiteY2" fmla="*/ 616688 h 616688"/>
                <a:gd name="connsiteX3" fmla="*/ 984840 w 1087858"/>
                <a:gd name="connsiteY3" fmla="*/ 584791 h 616688"/>
                <a:gd name="connsiteX4" fmla="*/ 1059268 w 1087858"/>
                <a:gd name="connsiteY4" fmla="*/ 265814 h 616688"/>
                <a:gd name="connsiteX5" fmla="*/ 889147 w 1087858"/>
                <a:gd name="connsiteY5" fmla="*/ 95693 h 616688"/>
                <a:gd name="connsiteX6" fmla="*/ 453213 w 1087858"/>
                <a:gd name="connsiteY6" fmla="*/ 0 h 616688"/>
                <a:gd name="connsiteX0" fmla="*/ 453213 w 1087858"/>
                <a:gd name="connsiteY0" fmla="*/ 0 h 616688"/>
                <a:gd name="connsiteX1" fmla="*/ 38543 w 1087858"/>
                <a:gd name="connsiteY1" fmla="*/ 265814 h 616688"/>
                <a:gd name="connsiteX2" fmla="*/ 102338 w 1087858"/>
                <a:gd name="connsiteY2" fmla="*/ 616688 h 616688"/>
                <a:gd name="connsiteX3" fmla="*/ 984840 w 1087858"/>
                <a:gd name="connsiteY3" fmla="*/ 584791 h 616688"/>
                <a:gd name="connsiteX4" fmla="*/ 1059268 w 1087858"/>
                <a:gd name="connsiteY4" fmla="*/ 265814 h 616688"/>
                <a:gd name="connsiteX5" fmla="*/ 453213 w 1087858"/>
                <a:gd name="connsiteY5" fmla="*/ 0 h 616688"/>
                <a:gd name="connsiteX0" fmla="*/ 548469 w 1128149"/>
                <a:gd name="connsiteY0" fmla="*/ 0 h 604219"/>
                <a:gd name="connsiteX1" fmla="*/ 54828 w 1128149"/>
                <a:gd name="connsiteY1" fmla="*/ 253345 h 604219"/>
                <a:gd name="connsiteX2" fmla="*/ 118623 w 1128149"/>
                <a:gd name="connsiteY2" fmla="*/ 604219 h 604219"/>
                <a:gd name="connsiteX3" fmla="*/ 1001125 w 1128149"/>
                <a:gd name="connsiteY3" fmla="*/ 572322 h 604219"/>
                <a:gd name="connsiteX4" fmla="*/ 1075553 w 1128149"/>
                <a:gd name="connsiteY4" fmla="*/ 253345 h 604219"/>
                <a:gd name="connsiteX5" fmla="*/ 548469 w 1128149"/>
                <a:gd name="connsiteY5" fmla="*/ 0 h 604219"/>
                <a:gd name="connsiteX0" fmla="*/ 548469 w 1128149"/>
                <a:gd name="connsiteY0" fmla="*/ 2 h 604221"/>
                <a:gd name="connsiteX1" fmla="*/ 54828 w 1128149"/>
                <a:gd name="connsiteY1" fmla="*/ 253347 h 604221"/>
                <a:gd name="connsiteX2" fmla="*/ 118623 w 1128149"/>
                <a:gd name="connsiteY2" fmla="*/ 604221 h 604221"/>
                <a:gd name="connsiteX3" fmla="*/ 1001125 w 1128149"/>
                <a:gd name="connsiteY3" fmla="*/ 572324 h 604221"/>
                <a:gd name="connsiteX4" fmla="*/ 1075553 w 1128149"/>
                <a:gd name="connsiteY4" fmla="*/ 253347 h 604221"/>
                <a:gd name="connsiteX5" fmla="*/ 548469 w 1128149"/>
                <a:gd name="connsiteY5" fmla="*/ 2 h 604221"/>
                <a:gd name="connsiteX0" fmla="*/ 641915 w 1221595"/>
                <a:gd name="connsiteY0" fmla="*/ 2 h 674607"/>
                <a:gd name="connsiteX1" fmla="*/ 148274 w 1221595"/>
                <a:gd name="connsiteY1" fmla="*/ 253347 h 674607"/>
                <a:gd name="connsiteX2" fmla="*/ 71298 w 1221595"/>
                <a:gd name="connsiteY2" fmla="*/ 674607 h 674607"/>
                <a:gd name="connsiteX3" fmla="*/ 1094571 w 1221595"/>
                <a:gd name="connsiteY3" fmla="*/ 572324 h 674607"/>
                <a:gd name="connsiteX4" fmla="*/ 1168999 w 1221595"/>
                <a:gd name="connsiteY4" fmla="*/ 253347 h 674607"/>
                <a:gd name="connsiteX5" fmla="*/ 641915 w 1221595"/>
                <a:gd name="connsiteY5" fmla="*/ 2 h 674607"/>
                <a:gd name="connsiteX0" fmla="*/ 641915 w 1335625"/>
                <a:gd name="connsiteY0" fmla="*/ 2 h 720916"/>
                <a:gd name="connsiteX1" fmla="*/ 148274 w 1335625"/>
                <a:gd name="connsiteY1" fmla="*/ 253347 h 720916"/>
                <a:gd name="connsiteX2" fmla="*/ 71298 w 1335625"/>
                <a:gd name="connsiteY2" fmla="*/ 674607 h 720916"/>
                <a:gd name="connsiteX3" fmla="*/ 1266625 w 1335625"/>
                <a:gd name="connsiteY3" fmla="*/ 720916 h 720916"/>
                <a:gd name="connsiteX4" fmla="*/ 1168999 w 1335625"/>
                <a:gd name="connsiteY4" fmla="*/ 253347 h 720916"/>
                <a:gd name="connsiteX5" fmla="*/ 641915 w 1335625"/>
                <a:gd name="connsiteY5" fmla="*/ 2 h 720916"/>
                <a:gd name="connsiteX0" fmla="*/ 641915 w 1335625"/>
                <a:gd name="connsiteY0" fmla="*/ 2 h 720916"/>
                <a:gd name="connsiteX1" fmla="*/ 148274 w 1335625"/>
                <a:gd name="connsiteY1" fmla="*/ 253347 h 720916"/>
                <a:gd name="connsiteX2" fmla="*/ 71298 w 1335625"/>
                <a:gd name="connsiteY2" fmla="*/ 674607 h 720916"/>
                <a:gd name="connsiteX3" fmla="*/ 1266625 w 1335625"/>
                <a:gd name="connsiteY3" fmla="*/ 720916 h 720916"/>
                <a:gd name="connsiteX4" fmla="*/ 1168999 w 1335625"/>
                <a:gd name="connsiteY4" fmla="*/ 253347 h 720916"/>
                <a:gd name="connsiteX5" fmla="*/ 641915 w 1335625"/>
                <a:gd name="connsiteY5" fmla="*/ 2 h 720916"/>
                <a:gd name="connsiteX0" fmla="*/ 641915 w 1335625"/>
                <a:gd name="connsiteY0" fmla="*/ 2 h 720916"/>
                <a:gd name="connsiteX1" fmla="*/ 148274 w 1335625"/>
                <a:gd name="connsiteY1" fmla="*/ 253347 h 720916"/>
                <a:gd name="connsiteX2" fmla="*/ 71298 w 1335625"/>
                <a:gd name="connsiteY2" fmla="*/ 674607 h 720916"/>
                <a:gd name="connsiteX3" fmla="*/ 1266625 w 1335625"/>
                <a:gd name="connsiteY3" fmla="*/ 720916 h 720916"/>
                <a:gd name="connsiteX4" fmla="*/ 1168999 w 1335625"/>
                <a:gd name="connsiteY4" fmla="*/ 253347 h 720916"/>
                <a:gd name="connsiteX5" fmla="*/ 641915 w 1335625"/>
                <a:gd name="connsiteY5" fmla="*/ 2 h 720916"/>
                <a:gd name="connsiteX0" fmla="*/ 641915 w 1335625"/>
                <a:gd name="connsiteY0" fmla="*/ 2 h 720916"/>
                <a:gd name="connsiteX1" fmla="*/ 148274 w 1335625"/>
                <a:gd name="connsiteY1" fmla="*/ 253347 h 720916"/>
                <a:gd name="connsiteX2" fmla="*/ 71298 w 1335625"/>
                <a:gd name="connsiteY2" fmla="*/ 674607 h 720916"/>
                <a:gd name="connsiteX3" fmla="*/ 1266625 w 1335625"/>
                <a:gd name="connsiteY3" fmla="*/ 720916 h 720916"/>
                <a:gd name="connsiteX4" fmla="*/ 1168999 w 1335625"/>
                <a:gd name="connsiteY4" fmla="*/ 253347 h 720916"/>
                <a:gd name="connsiteX5" fmla="*/ 641915 w 1335625"/>
                <a:gd name="connsiteY5" fmla="*/ 2 h 720916"/>
                <a:gd name="connsiteX0" fmla="*/ 641915 w 1335625"/>
                <a:gd name="connsiteY0" fmla="*/ 2 h 681813"/>
                <a:gd name="connsiteX1" fmla="*/ 148274 w 1335625"/>
                <a:gd name="connsiteY1" fmla="*/ 253347 h 681813"/>
                <a:gd name="connsiteX2" fmla="*/ 71298 w 1335625"/>
                <a:gd name="connsiteY2" fmla="*/ 674607 h 681813"/>
                <a:gd name="connsiteX3" fmla="*/ 1266625 w 1335625"/>
                <a:gd name="connsiteY3" fmla="*/ 681813 h 681813"/>
                <a:gd name="connsiteX4" fmla="*/ 1168999 w 1335625"/>
                <a:gd name="connsiteY4" fmla="*/ 253347 h 681813"/>
                <a:gd name="connsiteX5" fmla="*/ 641915 w 1335625"/>
                <a:gd name="connsiteY5" fmla="*/ 2 h 681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5625" h="681813">
                  <a:moveTo>
                    <a:pt x="641915" y="2"/>
                  </a:moveTo>
                  <a:cubicBezTo>
                    <a:pt x="450272" y="-738"/>
                    <a:pt x="243377" y="140913"/>
                    <a:pt x="148274" y="253347"/>
                  </a:cubicBezTo>
                  <a:cubicBezTo>
                    <a:pt x="53171" y="365781"/>
                    <a:pt x="-86418" y="621444"/>
                    <a:pt x="71298" y="674607"/>
                  </a:cubicBezTo>
                  <a:cubicBezTo>
                    <a:pt x="109990" y="549271"/>
                    <a:pt x="1204471" y="478683"/>
                    <a:pt x="1266625" y="681813"/>
                  </a:cubicBezTo>
                  <a:cubicBezTo>
                    <a:pt x="1426113" y="623334"/>
                    <a:pt x="1273117" y="366982"/>
                    <a:pt x="1168999" y="253347"/>
                  </a:cubicBezTo>
                  <a:cubicBezTo>
                    <a:pt x="1064881" y="139712"/>
                    <a:pt x="833558" y="742"/>
                    <a:pt x="641915" y="2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3F8A664-9E49-4441-98C4-FD8CEE310937}"/>
                </a:ext>
              </a:extLst>
            </p:cNvPr>
            <p:cNvSpPr/>
            <p:nvPr/>
          </p:nvSpPr>
          <p:spPr>
            <a:xfrm>
              <a:off x="11509342" y="3226033"/>
              <a:ext cx="649617" cy="657509"/>
            </a:xfrm>
            <a:prstGeom prst="ellipse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4950416-1858-4FFC-9FD9-9BC2D37E3665}"/>
              </a:ext>
            </a:extLst>
          </p:cNvPr>
          <p:cNvSpPr txBox="1"/>
          <p:nvPr/>
        </p:nvSpPr>
        <p:spPr>
          <a:xfrm>
            <a:off x="3687999" y="2743981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3600" dirty="0"/>
              <a:t>+</a:t>
            </a:r>
            <a:endParaRPr lang="de-CH" sz="36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965392F-D2D1-482A-9942-CDED6D27CE1A}"/>
              </a:ext>
            </a:extLst>
          </p:cNvPr>
          <p:cNvSpPr txBox="1"/>
          <p:nvPr/>
        </p:nvSpPr>
        <p:spPr>
          <a:xfrm>
            <a:off x="7697597" y="3904343"/>
            <a:ext cx="108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H" dirty="0"/>
              <a:t>few more</a:t>
            </a:r>
          </a:p>
          <a:p>
            <a:pPr algn="ctr"/>
            <a:r>
              <a:rPr lang="en-CH" dirty="0"/>
              <a:t>steps</a:t>
            </a:r>
            <a:endParaRPr lang="de-CH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CF37012-C483-43A7-A326-3E9AF4B66DAC}"/>
              </a:ext>
            </a:extLst>
          </p:cNvPr>
          <p:cNvSpPr txBox="1"/>
          <p:nvPr/>
        </p:nvSpPr>
        <p:spPr>
          <a:xfrm>
            <a:off x="1231616" y="5094227"/>
            <a:ext cx="1409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b="1" dirty="0" err="1">
                <a:solidFill>
                  <a:schemeClr val="accent1"/>
                </a:solidFill>
              </a:rPr>
              <a:t>VegT</a:t>
            </a:r>
            <a:r>
              <a:rPr lang="en-CH" sz="2400" b="1" dirty="0">
                <a:solidFill>
                  <a:schemeClr val="accent1"/>
                </a:solidFill>
              </a:rPr>
              <a:t>, Vg1</a:t>
            </a:r>
            <a:endParaRPr lang="de-CH" sz="2400" b="1" dirty="0">
              <a:solidFill>
                <a:schemeClr val="accent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4CB1A46-2E02-48A1-AB45-EE978A83B067}"/>
              </a:ext>
            </a:extLst>
          </p:cNvPr>
          <p:cNvSpPr txBox="1"/>
          <p:nvPr/>
        </p:nvSpPr>
        <p:spPr>
          <a:xfrm>
            <a:off x="9186111" y="5094227"/>
            <a:ext cx="25716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400" b="1" dirty="0">
                <a:solidFill>
                  <a:srgbClr val="00B050"/>
                </a:solidFill>
              </a:rPr>
              <a:t>organizer secretes:</a:t>
            </a:r>
          </a:p>
          <a:p>
            <a:r>
              <a:rPr lang="en-CH" sz="2400" b="1" dirty="0"/>
              <a:t>noggin, chordin, ...</a:t>
            </a:r>
            <a:endParaRPr lang="de-CH" sz="24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A57FC07-59BC-41B3-ADC3-822DB641475A}"/>
              </a:ext>
            </a:extLst>
          </p:cNvPr>
          <p:cNvSpPr txBox="1"/>
          <p:nvPr/>
        </p:nvSpPr>
        <p:spPr>
          <a:xfrm>
            <a:off x="4735328" y="5094226"/>
            <a:ext cx="2061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400" b="1" dirty="0" err="1">
                <a:solidFill>
                  <a:srgbClr val="FF0000"/>
                </a:solidFill>
                <a:sym typeface="Symbol" panose="05050102010706020507" pitchFamily="18" charset="2"/>
              </a:rPr>
              <a:t>Wnt</a:t>
            </a:r>
            <a:r>
              <a:rPr lang="en-CH" sz="2400" b="1" dirty="0">
                <a:solidFill>
                  <a:srgbClr val="FF0000"/>
                </a:solidFill>
                <a:sym typeface="Symbol" panose="05050102010706020507" pitchFamily="18" charset="2"/>
              </a:rPr>
              <a:t>/-catenin</a:t>
            </a:r>
            <a:endParaRPr lang="de-CH" sz="2400" b="1" dirty="0">
              <a:solidFill>
                <a:srgbClr val="FF0000"/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E798059-8AB6-4CE8-9B2E-6AD36EA53188}"/>
              </a:ext>
            </a:extLst>
          </p:cNvPr>
          <p:cNvGrpSpPr/>
          <p:nvPr/>
        </p:nvGrpSpPr>
        <p:grpSpPr>
          <a:xfrm>
            <a:off x="288384" y="1539741"/>
            <a:ext cx="3295541" cy="3295542"/>
            <a:chOff x="6374704" y="1551770"/>
            <a:chExt cx="1669451" cy="1669451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879CBD08-75CA-4DC0-ADEE-34D5E318B59E}"/>
                </a:ext>
              </a:extLst>
            </p:cNvPr>
            <p:cNvSpPr/>
            <p:nvPr/>
          </p:nvSpPr>
          <p:spPr>
            <a:xfrm>
              <a:off x="6374704" y="1551770"/>
              <a:ext cx="1669451" cy="1669451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40000">
                  <a:schemeClr val="bg1"/>
                </a:gs>
              </a:gsLst>
              <a:lin ang="162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95596C25-C458-4A0F-B45C-88115E0E8975}"/>
                </a:ext>
              </a:extLst>
            </p:cNvPr>
            <p:cNvSpPr/>
            <p:nvPr/>
          </p:nvSpPr>
          <p:spPr>
            <a:xfrm>
              <a:off x="6645354" y="1782273"/>
              <a:ext cx="1128149" cy="604221"/>
            </a:xfrm>
            <a:custGeom>
              <a:avLst/>
              <a:gdLst>
                <a:gd name="connsiteX0" fmla="*/ 414670 w 1020725"/>
                <a:gd name="connsiteY0" fmla="*/ 0 h 616688"/>
                <a:gd name="connsiteX1" fmla="*/ 244549 w 1020725"/>
                <a:gd name="connsiteY1" fmla="*/ 63795 h 616688"/>
                <a:gd name="connsiteX2" fmla="*/ 0 w 1020725"/>
                <a:gd name="connsiteY2" fmla="*/ 265814 h 616688"/>
                <a:gd name="connsiteX3" fmla="*/ 63795 w 1020725"/>
                <a:gd name="connsiteY3" fmla="*/ 616688 h 616688"/>
                <a:gd name="connsiteX4" fmla="*/ 946297 w 1020725"/>
                <a:gd name="connsiteY4" fmla="*/ 584791 h 616688"/>
                <a:gd name="connsiteX5" fmla="*/ 1020725 w 1020725"/>
                <a:gd name="connsiteY5" fmla="*/ 265814 h 616688"/>
                <a:gd name="connsiteX6" fmla="*/ 850604 w 1020725"/>
                <a:gd name="connsiteY6" fmla="*/ 95693 h 616688"/>
                <a:gd name="connsiteX7" fmla="*/ 414670 w 1020725"/>
                <a:gd name="connsiteY7" fmla="*/ 0 h 616688"/>
                <a:gd name="connsiteX0" fmla="*/ 453213 w 1059268"/>
                <a:gd name="connsiteY0" fmla="*/ 0 h 616688"/>
                <a:gd name="connsiteX1" fmla="*/ 283092 w 1059268"/>
                <a:gd name="connsiteY1" fmla="*/ 63795 h 616688"/>
                <a:gd name="connsiteX2" fmla="*/ 38543 w 1059268"/>
                <a:gd name="connsiteY2" fmla="*/ 265814 h 616688"/>
                <a:gd name="connsiteX3" fmla="*/ 102338 w 1059268"/>
                <a:gd name="connsiteY3" fmla="*/ 616688 h 616688"/>
                <a:gd name="connsiteX4" fmla="*/ 984840 w 1059268"/>
                <a:gd name="connsiteY4" fmla="*/ 584791 h 616688"/>
                <a:gd name="connsiteX5" fmla="*/ 1059268 w 1059268"/>
                <a:gd name="connsiteY5" fmla="*/ 265814 h 616688"/>
                <a:gd name="connsiteX6" fmla="*/ 889147 w 1059268"/>
                <a:gd name="connsiteY6" fmla="*/ 95693 h 616688"/>
                <a:gd name="connsiteX7" fmla="*/ 453213 w 1059268"/>
                <a:gd name="connsiteY7" fmla="*/ 0 h 616688"/>
                <a:gd name="connsiteX0" fmla="*/ 453213 w 1087858"/>
                <a:gd name="connsiteY0" fmla="*/ 0 h 616688"/>
                <a:gd name="connsiteX1" fmla="*/ 283092 w 1087858"/>
                <a:gd name="connsiteY1" fmla="*/ 63795 h 616688"/>
                <a:gd name="connsiteX2" fmla="*/ 38543 w 1087858"/>
                <a:gd name="connsiteY2" fmla="*/ 265814 h 616688"/>
                <a:gd name="connsiteX3" fmla="*/ 102338 w 1087858"/>
                <a:gd name="connsiteY3" fmla="*/ 616688 h 616688"/>
                <a:gd name="connsiteX4" fmla="*/ 984840 w 1087858"/>
                <a:gd name="connsiteY4" fmla="*/ 584791 h 616688"/>
                <a:gd name="connsiteX5" fmla="*/ 1059268 w 1087858"/>
                <a:gd name="connsiteY5" fmla="*/ 265814 h 616688"/>
                <a:gd name="connsiteX6" fmla="*/ 889147 w 1087858"/>
                <a:gd name="connsiteY6" fmla="*/ 95693 h 616688"/>
                <a:gd name="connsiteX7" fmla="*/ 453213 w 1087858"/>
                <a:gd name="connsiteY7" fmla="*/ 0 h 616688"/>
                <a:gd name="connsiteX0" fmla="*/ 453213 w 1087858"/>
                <a:gd name="connsiteY0" fmla="*/ 9923 h 626611"/>
                <a:gd name="connsiteX1" fmla="*/ 283092 w 1087858"/>
                <a:gd name="connsiteY1" fmla="*/ 73718 h 626611"/>
                <a:gd name="connsiteX2" fmla="*/ 38543 w 1087858"/>
                <a:gd name="connsiteY2" fmla="*/ 275737 h 626611"/>
                <a:gd name="connsiteX3" fmla="*/ 102338 w 1087858"/>
                <a:gd name="connsiteY3" fmla="*/ 626611 h 626611"/>
                <a:gd name="connsiteX4" fmla="*/ 984840 w 1087858"/>
                <a:gd name="connsiteY4" fmla="*/ 594714 h 626611"/>
                <a:gd name="connsiteX5" fmla="*/ 1059268 w 1087858"/>
                <a:gd name="connsiteY5" fmla="*/ 275737 h 626611"/>
                <a:gd name="connsiteX6" fmla="*/ 889147 w 1087858"/>
                <a:gd name="connsiteY6" fmla="*/ 105616 h 626611"/>
                <a:gd name="connsiteX7" fmla="*/ 453213 w 1087858"/>
                <a:gd name="connsiteY7" fmla="*/ 9923 h 626611"/>
                <a:gd name="connsiteX0" fmla="*/ 453213 w 1087858"/>
                <a:gd name="connsiteY0" fmla="*/ 0 h 616688"/>
                <a:gd name="connsiteX1" fmla="*/ 283092 w 1087858"/>
                <a:gd name="connsiteY1" fmla="*/ 63795 h 616688"/>
                <a:gd name="connsiteX2" fmla="*/ 38543 w 1087858"/>
                <a:gd name="connsiteY2" fmla="*/ 265814 h 616688"/>
                <a:gd name="connsiteX3" fmla="*/ 102338 w 1087858"/>
                <a:gd name="connsiteY3" fmla="*/ 616688 h 616688"/>
                <a:gd name="connsiteX4" fmla="*/ 984840 w 1087858"/>
                <a:gd name="connsiteY4" fmla="*/ 584791 h 616688"/>
                <a:gd name="connsiteX5" fmla="*/ 1059268 w 1087858"/>
                <a:gd name="connsiteY5" fmla="*/ 265814 h 616688"/>
                <a:gd name="connsiteX6" fmla="*/ 889147 w 1087858"/>
                <a:gd name="connsiteY6" fmla="*/ 95693 h 616688"/>
                <a:gd name="connsiteX7" fmla="*/ 453213 w 1087858"/>
                <a:gd name="connsiteY7" fmla="*/ 0 h 616688"/>
                <a:gd name="connsiteX0" fmla="*/ 453213 w 1087858"/>
                <a:gd name="connsiteY0" fmla="*/ 0 h 616688"/>
                <a:gd name="connsiteX1" fmla="*/ 38543 w 1087858"/>
                <a:gd name="connsiteY1" fmla="*/ 265814 h 616688"/>
                <a:gd name="connsiteX2" fmla="*/ 102338 w 1087858"/>
                <a:gd name="connsiteY2" fmla="*/ 616688 h 616688"/>
                <a:gd name="connsiteX3" fmla="*/ 984840 w 1087858"/>
                <a:gd name="connsiteY3" fmla="*/ 584791 h 616688"/>
                <a:gd name="connsiteX4" fmla="*/ 1059268 w 1087858"/>
                <a:gd name="connsiteY4" fmla="*/ 265814 h 616688"/>
                <a:gd name="connsiteX5" fmla="*/ 889147 w 1087858"/>
                <a:gd name="connsiteY5" fmla="*/ 95693 h 616688"/>
                <a:gd name="connsiteX6" fmla="*/ 453213 w 1087858"/>
                <a:gd name="connsiteY6" fmla="*/ 0 h 616688"/>
                <a:gd name="connsiteX0" fmla="*/ 453213 w 1087858"/>
                <a:gd name="connsiteY0" fmla="*/ 0 h 616688"/>
                <a:gd name="connsiteX1" fmla="*/ 38543 w 1087858"/>
                <a:gd name="connsiteY1" fmla="*/ 265814 h 616688"/>
                <a:gd name="connsiteX2" fmla="*/ 102338 w 1087858"/>
                <a:gd name="connsiteY2" fmla="*/ 616688 h 616688"/>
                <a:gd name="connsiteX3" fmla="*/ 984840 w 1087858"/>
                <a:gd name="connsiteY3" fmla="*/ 584791 h 616688"/>
                <a:gd name="connsiteX4" fmla="*/ 1059268 w 1087858"/>
                <a:gd name="connsiteY4" fmla="*/ 265814 h 616688"/>
                <a:gd name="connsiteX5" fmla="*/ 453213 w 1087858"/>
                <a:gd name="connsiteY5" fmla="*/ 0 h 616688"/>
                <a:gd name="connsiteX0" fmla="*/ 548469 w 1128149"/>
                <a:gd name="connsiteY0" fmla="*/ 0 h 604219"/>
                <a:gd name="connsiteX1" fmla="*/ 54828 w 1128149"/>
                <a:gd name="connsiteY1" fmla="*/ 253345 h 604219"/>
                <a:gd name="connsiteX2" fmla="*/ 118623 w 1128149"/>
                <a:gd name="connsiteY2" fmla="*/ 604219 h 604219"/>
                <a:gd name="connsiteX3" fmla="*/ 1001125 w 1128149"/>
                <a:gd name="connsiteY3" fmla="*/ 572322 h 604219"/>
                <a:gd name="connsiteX4" fmla="*/ 1075553 w 1128149"/>
                <a:gd name="connsiteY4" fmla="*/ 253345 h 604219"/>
                <a:gd name="connsiteX5" fmla="*/ 548469 w 1128149"/>
                <a:gd name="connsiteY5" fmla="*/ 0 h 604219"/>
                <a:gd name="connsiteX0" fmla="*/ 548469 w 1128149"/>
                <a:gd name="connsiteY0" fmla="*/ 2 h 604221"/>
                <a:gd name="connsiteX1" fmla="*/ 54828 w 1128149"/>
                <a:gd name="connsiteY1" fmla="*/ 253347 h 604221"/>
                <a:gd name="connsiteX2" fmla="*/ 118623 w 1128149"/>
                <a:gd name="connsiteY2" fmla="*/ 604221 h 604221"/>
                <a:gd name="connsiteX3" fmla="*/ 1001125 w 1128149"/>
                <a:gd name="connsiteY3" fmla="*/ 572324 h 604221"/>
                <a:gd name="connsiteX4" fmla="*/ 1075553 w 1128149"/>
                <a:gd name="connsiteY4" fmla="*/ 253347 h 604221"/>
                <a:gd name="connsiteX5" fmla="*/ 548469 w 1128149"/>
                <a:gd name="connsiteY5" fmla="*/ 2 h 60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8149" h="604221">
                  <a:moveTo>
                    <a:pt x="548469" y="2"/>
                  </a:moveTo>
                  <a:cubicBezTo>
                    <a:pt x="356826" y="-738"/>
                    <a:pt x="126469" y="152644"/>
                    <a:pt x="54828" y="253347"/>
                  </a:cubicBezTo>
                  <a:cubicBezTo>
                    <a:pt x="-16813" y="354050"/>
                    <a:pt x="-39093" y="551058"/>
                    <a:pt x="118623" y="604221"/>
                  </a:cubicBezTo>
                  <a:lnTo>
                    <a:pt x="1001125" y="572324"/>
                  </a:lnTo>
                  <a:cubicBezTo>
                    <a:pt x="1160613" y="513845"/>
                    <a:pt x="1150996" y="348734"/>
                    <a:pt x="1075553" y="253347"/>
                  </a:cubicBezTo>
                  <a:cubicBezTo>
                    <a:pt x="1000110" y="157960"/>
                    <a:pt x="740112" y="742"/>
                    <a:pt x="548469" y="2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</p:spTree>
    <p:extLst>
      <p:ext uri="{BB962C8B-B14F-4D97-AF65-F5344CB8AC3E}">
        <p14:creationId xmlns:p14="http://schemas.microsoft.com/office/powerpoint/2010/main" val="1139929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D20A7-1652-46CE-84C5-6DD9F36F5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1038"/>
            <a:ext cx="12192000" cy="623990"/>
          </a:xfrm>
        </p:spPr>
        <p:txBody>
          <a:bodyPr>
            <a:normAutofit fontScale="90000"/>
          </a:bodyPr>
          <a:lstStyle/>
          <a:p>
            <a:r>
              <a:rPr lang="en-CH" dirty="0"/>
              <a:t>Interconnection of cell movement and specification creates a dynamics self-organizing system</a:t>
            </a:r>
            <a:endParaRPr lang="de-CH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87E0F2-5569-44F6-9C91-17EA7B3519DA}"/>
              </a:ext>
            </a:extLst>
          </p:cNvPr>
          <p:cNvSpPr txBox="1"/>
          <p:nvPr/>
        </p:nvSpPr>
        <p:spPr>
          <a:xfrm>
            <a:off x="3724712" y="1702965"/>
            <a:ext cx="42402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3600" dirty="0"/>
              <a:t>Morphogen gradients</a:t>
            </a:r>
            <a:endParaRPr lang="de-CH" sz="3600" dirty="0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A3D274E8-2E77-43B3-95D9-8951D4877442}"/>
              </a:ext>
            </a:extLst>
          </p:cNvPr>
          <p:cNvSpPr/>
          <p:nvPr/>
        </p:nvSpPr>
        <p:spPr>
          <a:xfrm rot="5400000">
            <a:off x="5616242" y="2224754"/>
            <a:ext cx="457200" cy="898071"/>
          </a:xfrm>
          <a:prstGeom prst="rightArrow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9045F6-16DF-4A70-B5E1-1A84C8F291B0}"/>
              </a:ext>
            </a:extLst>
          </p:cNvPr>
          <p:cNvSpPr txBox="1"/>
          <p:nvPr/>
        </p:nvSpPr>
        <p:spPr>
          <a:xfrm>
            <a:off x="4268769" y="2998283"/>
            <a:ext cx="31521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3600" dirty="0"/>
              <a:t>Change cell fate</a:t>
            </a:r>
            <a:endParaRPr lang="de-CH" sz="3600" dirty="0"/>
          </a:p>
        </p:txBody>
      </p:sp>
      <p:sp>
        <p:nvSpPr>
          <p:cNvPr id="7" name="Arrow: Curved Right 6">
            <a:extLst>
              <a:ext uri="{FF2B5EF4-FFF2-40B4-BE49-F238E27FC236}">
                <a16:creationId xmlns:a16="http://schemas.microsoft.com/office/drawing/2014/main" id="{4DDC2503-EBE5-42C5-8B51-B0EA32C1484C}"/>
              </a:ext>
            </a:extLst>
          </p:cNvPr>
          <p:cNvSpPr/>
          <p:nvPr/>
        </p:nvSpPr>
        <p:spPr>
          <a:xfrm rot="10800000">
            <a:off x="8439325" y="2072081"/>
            <a:ext cx="545284" cy="1249367"/>
          </a:xfrm>
          <a:prstGeom prst="curved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chemeClr val="tx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E4BCF4E-5552-4899-9F66-9AFE938C435E}"/>
              </a:ext>
            </a:extLst>
          </p:cNvPr>
          <p:cNvGrpSpPr/>
          <p:nvPr/>
        </p:nvGrpSpPr>
        <p:grpSpPr>
          <a:xfrm>
            <a:off x="4769930" y="3740508"/>
            <a:ext cx="2149819" cy="1187836"/>
            <a:chOff x="4769930" y="3740508"/>
            <a:chExt cx="2149819" cy="1187836"/>
          </a:xfrm>
        </p:grpSpPr>
        <p:sp>
          <p:nvSpPr>
            <p:cNvPr id="6" name="Arrow: Right 5">
              <a:extLst>
                <a:ext uri="{FF2B5EF4-FFF2-40B4-BE49-F238E27FC236}">
                  <a16:creationId xmlns:a16="http://schemas.microsoft.com/office/drawing/2014/main" id="{902E760C-5EB5-41AF-ABFC-C1924A70257D}"/>
                </a:ext>
              </a:extLst>
            </p:cNvPr>
            <p:cNvSpPr/>
            <p:nvPr/>
          </p:nvSpPr>
          <p:spPr>
            <a:xfrm rot="5400000">
              <a:off x="5616240" y="3520072"/>
              <a:ext cx="457200" cy="898071"/>
            </a:xfrm>
            <a:prstGeom prst="rightArrow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C9CC5ED-1477-4970-95FB-371C4E8349FE}"/>
                </a:ext>
              </a:extLst>
            </p:cNvPr>
            <p:cNvSpPr txBox="1"/>
            <p:nvPr/>
          </p:nvSpPr>
          <p:spPr>
            <a:xfrm>
              <a:off x="4769930" y="4282013"/>
              <a:ext cx="21498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3600" dirty="0"/>
                <a:t>cells move</a:t>
              </a:r>
              <a:endParaRPr lang="de-CH" sz="3600" dirty="0"/>
            </a:p>
          </p:txBody>
        </p:sp>
      </p:grpSp>
      <p:sp>
        <p:nvSpPr>
          <p:cNvPr id="9" name="Arrow: Curved Left 8">
            <a:extLst>
              <a:ext uri="{FF2B5EF4-FFF2-40B4-BE49-F238E27FC236}">
                <a16:creationId xmlns:a16="http://schemas.microsoft.com/office/drawing/2014/main" id="{00A1B69F-4A86-41B9-8BFA-9DBE59B250A1}"/>
              </a:ext>
            </a:extLst>
          </p:cNvPr>
          <p:cNvSpPr/>
          <p:nvPr/>
        </p:nvSpPr>
        <p:spPr>
          <a:xfrm rot="10800000">
            <a:off x="2624483" y="1971413"/>
            <a:ext cx="763398" cy="2633765"/>
          </a:xfrm>
          <a:prstGeom prst="curvedLef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D41842-AB5B-4A91-8D31-107C570D81A9}"/>
              </a:ext>
            </a:extLst>
          </p:cNvPr>
          <p:cNvSpPr txBox="1"/>
          <p:nvPr/>
        </p:nvSpPr>
        <p:spPr>
          <a:xfrm>
            <a:off x="825260" y="5838720"/>
            <a:ext cx="10541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b="1" dirty="0">
                <a:solidFill>
                  <a:srgbClr val="FF0000"/>
                </a:solidFill>
              </a:rPr>
              <a:t>To understand such complex dynamics, modern developmental biology often makes use of mathematical and computational models  of the processes involved.</a:t>
            </a:r>
            <a:endParaRPr lang="de-CH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99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9" grpId="0" animBg="1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2EE55-7F71-4E02-8520-EBF7D47D4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H" dirty="0"/>
              <a:t>Summary</a:t>
            </a:r>
            <a:endParaRPr lang="de-CH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2AEEEF-80DF-48DA-A7CD-07D1C761CA64}"/>
              </a:ext>
            </a:extLst>
          </p:cNvPr>
          <p:cNvSpPr txBox="1"/>
          <p:nvPr/>
        </p:nvSpPr>
        <p:spPr>
          <a:xfrm>
            <a:off x="1949302" y="623991"/>
            <a:ext cx="553114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dirty="0"/>
              <a:t>1.</a:t>
            </a:r>
            <a:r>
              <a:rPr lang="en-CH" sz="2400" b="1" dirty="0"/>
              <a:t> Gastrulation:</a:t>
            </a:r>
          </a:p>
          <a:p>
            <a:r>
              <a:rPr lang="en-CH" sz="2400" dirty="0"/>
              <a:t>movement and specification of cells</a:t>
            </a:r>
          </a:p>
          <a:p>
            <a:r>
              <a:rPr lang="en-CH" sz="2400" dirty="0"/>
              <a:t>forming three germ layers:</a:t>
            </a:r>
          </a:p>
          <a:p>
            <a:r>
              <a:rPr lang="en-CH" sz="2400" dirty="0"/>
              <a:t>endoderm, mesoderm, ectoderm</a:t>
            </a:r>
          </a:p>
          <a:p>
            <a:pPr marL="285750" indent="-285750">
              <a:buFontTx/>
              <a:buChar char="-"/>
            </a:pPr>
            <a:endParaRPr lang="en-CH" sz="2400" dirty="0"/>
          </a:p>
          <a:p>
            <a:r>
              <a:rPr lang="en-CH" sz="2400" dirty="0"/>
              <a:t>2. Cell fate map </a:t>
            </a:r>
            <a:r>
              <a:rPr lang="en-CH" sz="2400" dirty="0">
                <a:sym typeface="Symbol" panose="05050102010706020507" pitchFamily="18" charset="2"/>
              </a:rPr>
              <a:t> </a:t>
            </a:r>
            <a:r>
              <a:rPr lang="en-CH" sz="2400" b="1" dirty="0">
                <a:sym typeface="Symbol" panose="05050102010706020507" pitchFamily="18" charset="2"/>
              </a:rPr>
              <a:t>cell fate determination</a:t>
            </a:r>
            <a:endParaRPr lang="en-CH" sz="2400" b="1" dirty="0"/>
          </a:p>
          <a:p>
            <a:endParaRPr lang="en-CH" sz="2400" dirty="0"/>
          </a:p>
          <a:p>
            <a:r>
              <a:rPr lang="en-CH" sz="2400" dirty="0"/>
              <a:t>3. </a:t>
            </a:r>
            <a:r>
              <a:rPr lang="en-CH" sz="2400" b="1" dirty="0"/>
              <a:t>Spemann &amp; Mangold </a:t>
            </a:r>
            <a:r>
              <a:rPr lang="en-CH" sz="2400" dirty="0"/>
              <a:t>defined the blastopore lip as an organizer of development</a:t>
            </a:r>
          </a:p>
          <a:p>
            <a:pPr marL="285750" indent="-285750">
              <a:buFontTx/>
              <a:buChar char="-"/>
            </a:pPr>
            <a:endParaRPr lang="en-CH" sz="2400" dirty="0"/>
          </a:p>
          <a:p>
            <a:r>
              <a:rPr lang="en-CH" sz="2400" dirty="0"/>
              <a:t>4. Multi-dimensional</a:t>
            </a:r>
            <a:r>
              <a:rPr lang="en-CH" sz="2400" b="1" dirty="0"/>
              <a:t> morphogen gradients </a:t>
            </a:r>
            <a:r>
              <a:rPr lang="en-CH" sz="2400" dirty="0"/>
              <a:t>pattern the embryo</a:t>
            </a:r>
          </a:p>
          <a:p>
            <a:endParaRPr lang="en-CH" sz="2400" dirty="0"/>
          </a:p>
          <a:p>
            <a:r>
              <a:rPr lang="en-CH" sz="2400" dirty="0"/>
              <a:t>5. Robust embryonic development results from </a:t>
            </a:r>
            <a:r>
              <a:rPr lang="en-CH" sz="2400" b="1" dirty="0"/>
              <a:t>self-organizing dynamic process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D4785DC-F535-426D-AAED-0FA3B6785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9365" y="428589"/>
            <a:ext cx="2944573" cy="1786266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3E9B82C3-4E9A-4B51-9672-9633CD2D32E1}"/>
              </a:ext>
            </a:extLst>
          </p:cNvPr>
          <p:cNvGrpSpPr/>
          <p:nvPr/>
        </p:nvGrpSpPr>
        <p:grpSpPr>
          <a:xfrm>
            <a:off x="1251098" y="4526898"/>
            <a:ext cx="9983972" cy="993477"/>
            <a:chOff x="1251098" y="4526898"/>
            <a:chExt cx="9983972" cy="99347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BE117EA-EF96-4E8D-BA35-A99BA10AA364}"/>
                </a:ext>
              </a:extLst>
            </p:cNvPr>
            <p:cNvCxnSpPr>
              <a:cxnSpLocks/>
            </p:cNvCxnSpPr>
            <p:nvPr/>
          </p:nvCxnSpPr>
          <p:spPr>
            <a:xfrm>
              <a:off x="1251098" y="4526898"/>
              <a:ext cx="998397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11398B2-8EC3-4DCC-8F79-33CDFE66DBA3}"/>
                </a:ext>
              </a:extLst>
            </p:cNvPr>
            <p:cNvGrpSpPr/>
            <p:nvPr/>
          </p:nvGrpSpPr>
          <p:grpSpPr>
            <a:xfrm>
              <a:off x="8027046" y="4567493"/>
              <a:ext cx="2060243" cy="952882"/>
              <a:chOff x="288384" y="1539739"/>
              <a:chExt cx="7125352" cy="3295544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FFD51A7B-D4C2-4F5E-901F-336AF65858E3}"/>
                  </a:ext>
                </a:extLst>
              </p:cNvPr>
              <p:cNvGrpSpPr/>
              <p:nvPr/>
            </p:nvGrpSpPr>
            <p:grpSpPr>
              <a:xfrm>
                <a:off x="4118195" y="1539739"/>
                <a:ext cx="3295541" cy="3295542"/>
                <a:chOff x="8573812" y="1551769"/>
                <a:chExt cx="1669451" cy="1669451"/>
              </a:xfrm>
            </p:grpSpPr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D1F1562A-56AE-4418-A3E2-6C7203BE37C2}"/>
                    </a:ext>
                  </a:extLst>
                </p:cNvPr>
                <p:cNvSpPr/>
                <p:nvPr/>
              </p:nvSpPr>
              <p:spPr>
                <a:xfrm>
                  <a:off x="8573812" y="1551769"/>
                  <a:ext cx="1669451" cy="166945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58000">
                      <a:schemeClr val="bg1"/>
                    </a:gs>
                  </a:gsLst>
                  <a:lin ang="13500000" scaled="1"/>
                  <a:tileRect/>
                </a:gra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2FA6BD3C-0B94-4346-A80F-D94E3A8BCB0E}"/>
                    </a:ext>
                  </a:extLst>
                </p:cNvPr>
                <p:cNvSpPr/>
                <p:nvPr/>
              </p:nvSpPr>
              <p:spPr>
                <a:xfrm>
                  <a:off x="8844462" y="1782272"/>
                  <a:ext cx="1128149" cy="604221"/>
                </a:xfrm>
                <a:custGeom>
                  <a:avLst/>
                  <a:gdLst>
                    <a:gd name="connsiteX0" fmla="*/ 414670 w 1020725"/>
                    <a:gd name="connsiteY0" fmla="*/ 0 h 616688"/>
                    <a:gd name="connsiteX1" fmla="*/ 244549 w 1020725"/>
                    <a:gd name="connsiteY1" fmla="*/ 63795 h 616688"/>
                    <a:gd name="connsiteX2" fmla="*/ 0 w 1020725"/>
                    <a:gd name="connsiteY2" fmla="*/ 265814 h 616688"/>
                    <a:gd name="connsiteX3" fmla="*/ 63795 w 1020725"/>
                    <a:gd name="connsiteY3" fmla="*/ 616688 h 616688"/>
                    <a:gd name="connsiteX4" fmla="*/ 946297 w 1020725"/>
                    <a:gd name="connsiteY4" fmla="*/ 584791 h 616688"/>
                    <a:gd name="connsiteX5" fmla="*/ 1020725 w 1020725"/>
                    <a:gd name="connsiteY5" fmla="*/ 265814 h 616688"/>
                    <a:gd name="connsiteX6" fmla="*/ 850604 w 1020725"/>
                    <a:gd name="connsiteY6" fmla="*/ 95693 h 616688"/>
                    <a:gd name="connsiteX7" fmla="*/ 414670 w 1020725"/>
                    <a:gd name="connsiteY7" fmla="*/ 0 h 616688"/>
                    <a:gd name="connsiteX0" fmla="*/ 453213 w 1059268"/>
                    <a:gd name="connsiteY0" fmla="*/ 0 h 616688"/>
                    <a:gd name="connsiteX1" fmla="*/ 283092 w 1059268"/>
                    <a:gd name="connsiteY1" fmla="*/ 63795 h 616688"/>
                    <a:gd name="connsiteX2" fmla="*/ 38543 w 1059268"/>
                    <a:gd name="connsiteY2" fmla="*/ 265814 h 616688"/>
                    <a:gd name="connsiteX3" fmla="*/ 102338 w 1059268"/>
                    <a:gd name="connsiteY3" fmla="*/ 616688 h 616688"/>
                    <a:gd name="connsiteX4" fmla="*/ 984840 w 1059268"/>
                    <a:gd name="connsiteY4" fmla="*/ 584791 h 616688"/>
                    <a:gd name="connsiteX5" fmla="*/ 1059268 w 1059268"/>
                    <a:gd name="connsiteY5" fmla="*/ 265814 h 616688"/>
                    <a:gd name="connsiteX6" fmla="*/ 889147 w 1059268"/>
                    <a:gd name="connsiteY6" fmla="*/ 95693 h 616688"/>
                    <a:gd name="connsiteX7" fmla="*/ 453213 w 1059268"/>
                    <a:gd name="connsiteY7" fmla="*/ 0 h 616688"/>
                    <a:gd name="connsiteX0" fmla="*/ 453213 w 1087858"/>
                    <a:gd name="connsiteY0" fmla="*/ 0 h 616688"/>
                    <a:gd name="connsiteX1" fmla="*/ 283092 w 1087858"/>
                    <a:gd name="connsiteY1" fmla="*/ 63795 h 616688"/>
                    <a:gd name="connsiteX2" fmla="*/ 38543 w 1087858"/>
                    <a:gd name="connsiteY2" fmla="*/ 265814 h 616688"/>
                    <a:gd name="connsiteX3" fmla="*/ 102338 w 1087858"/>
                    <a:gd name="connsiteY3" fmla="*/ 616688 h 616688"/>
                    <a:gd name="connsiteX4" fmla="*/ 984840 w 1087858"/>
                    <a:gd name="connsiteY4" fmla="*/ 584791 h 616688"/>
                    <a:gd name="connsiteX5" fmla="*/ 1059268 w 1087858"/>
                    <a:gd name="connsiteY5" fmla="*/ 265814 h 616688"/>
                    <a:gd name="connsiteX6" fmla="*/ 889147 w 1087858"/>
                    <a:gd name="connsiteY6" fmla="*/ 95693 h 616688"/>
                    <a:gd name="connsiteX7" fmla="*/ 453213 w 1087858"/>
                    <a:gd name="connsiteY7" fmla="*/ 0 h 616688"/>
                    <a:gd name="connsiteX0" fmla="*/ 453213 w 1087858"/>
                    <a:gd name="connsiteY0" fmla="*/ 9923 h 626611"/>
                    <a:gd name="connsiteX1" fmla="*/ 283092 w 1087858"/>
                    <a:gd name="connsiteY1" fmla="*/ 73718 h 626611"/>
                    <a:gd name="connsiteX2" fmla="*/ 38543 w 1087858"/>
                    <a:gd name="connsiteY2" fmla="*/ 275737 h 626611"/>
                    <a:gd name="connsiteX3" fmla="*/ 102338 w 1087858"/>
                    <a:gd name="connsiteY3" fmla="*/ 626611 h 626611"/>
                    <a:gd name="connsiteX4" fmla="*/ 984840 w 1087858"/>
                    <a:gd name="connsiteY4" fmla="*/ 594714 h 626611"/>
                    <a:gd name="connsiteX5" fmla="*/ 1059268 w 1087858"/>
                    <a:gd name="connsiteY5" fmla="*/ 275737 h 626611"/>
                    <a:gd name="connsiteX6" fmla="*/ 889147 w 1087858"/>
                    <a:gd name="connsiteY6" fmla="*/ 105616 h 626611"/>
                    <a:gd name="connsiteX7" fmla="*/ 453213 w 1087858"/>
                    <a:gd name="connsiteY7" fmla="*/ 9923 h 626611"/>
                    <a:gd name="connsiteX0" fmla="*/ 453213 w 1087858"/>
                    <a:gd name="connsiteY0" fmla="*/ 0 h 616688"/>
                    <a:gd name="connsiteX1" fmla="*/ 283092 w 1087858"/>
                    <a:gd name="connsiteY1" fmla="*/ 63795 h 616688"/>
                    <a:gd name="connsiteX2" fmla="*/ 38543 w 1087858"/>
                    <a:gd name="connsiteY2" fmla="*/ 265814 h 616688"/>
                    <a:gd name="connsiteX3" fmla="*/ 102338 w 1087858"/>
                    <a:gd name="connsiteY3" fmla="*/ 616688 h 616688"/>
                    <a:gd name="connsiteX4" fmla="*/ 984840 w 1087858"/>
                    <a:gd name="connsiteY4" fmla="*/ 584791 h 616688"/>
                    <a:gd name="connsiteX5" fmla="*/ 1059268 w 1087858"/>
                    <a:gd name="connsiteY5" fmla="*/ 265814 h 616688"/>
                    <a:gd name="connsiteX6" fmla="*/ 889147 w 1087858"/>
                    <a:gd name="connsiteY6" fmla="*/ 95693 h 616688"/>
                    <a:gd name="connsiteX7" fmla="*/ 453213 w 1087858"/>
                    <a:gd name="connsiteY7" fmla="*/ 0 h 616688"/>
                    <a:gd name="connsiteX0" fmla="*/ 453213 w 1087858"/>
                    <a:gd name="connsiteY0" fmla="*/ 0 h 616688"/>
                    <a:gd name="connsiteX1" fmla="*/ 38543 w 1087858"/>
                    <a:gd name="connsiteY1" fmla="*/ 265814 h 616688"/>
                    <a:gd name="connsiteX2" fmla="*/ 102338 w 1087858"/>
                    <a:gd name="connsiteY2" fmla="*/ 616688 h 616688"/>
                    <a:gd name="connsiteX3" fmla="*/ 984840 w 1087858"/>
                    <a:gd name="connsiteY3" fmla="*/ 584791 h 616688"/>
                    <a:gd name="connsiteX4" fmla="*/ 1059268 w 1087858"/>
                    <a:gd name="connsiteY4" fmla="*/ 265814 h 616688"/>
                    <a:gd name="connsiteX5" fmla="*/ 889147 w 1087858"/>
                    <a:gd name="connsiteY5" fmla="*/ 95693 h 616688"/>
                    <a:gd name="connsiteX6" fmla="*/ 453213 w 1087858"/>
                    <a:gd name="connsiteY6" fmla="*/ 0 h 616688"/>
                    <a:gd name="connsiteX0" fmla="*/ 453213 w 1087858"/>
                    <a:gd name="connsiteY0" fmla="*/ 0 h 616688"/>
                    <a:gd name="connsiteX1" fmla="*/ 38543 w 1087858"/>
                    <a:gd name="connsiteY1" fmla="*/ 265814 h 616688"/>
                    <a:gd name="connsiteX2" fmla="*/ 102338 w 1087858"/>
                    <a:gd name="connsiteY2" fmla="*/ 616688 h 616688"/>
                    <a:gd name="connsiteX3" fmla="*/ 984840 w 1087858"/>
                    <a:gd name="connsiteY3" fmla="*/ 584791 h 616688"/>
                    <a:gd name="connsiteX4" fmla="*/ 1059268 w 1087858"/>
                    <a:gd name="connsiteY4" fmla="*/ 265814 h 616688"/>
                    <a:gd name="connsiteX5" fmla="*/ 453213 w 1087858"/>
                    <a:gd name="connsiteY5" fmla="*/ 0 h 616688"/>
                    <a:gd name="connsiteX0" fmla="*/ 548469 w 1128149"/>
                    <a:gd name="connsiteY0" fmla="*/ 0 h 604219"/>
                    <a:gd name="connsiteX1" fmla="*/ 54828 w 1128149"/>
                    <a:gd name="connsiteY1" fmla="*/ 253345 h 604219"/>
                    <a:gd name="connsiteX2" fmla="*/ 118623 w 1128149"/>
                    <a:gd name="connsiteY2" fmla="*/ 604219 h 604219"/>
                    <a:gd name="connsiteX3" fmla="*/ 1001125 w 1128149"/>
                    <a:gd name="connsiteY3" fmla="*/ 572322 h 604219"/>
                    <a:gd name="connsiteX4" fmla="*/ 1075553 w 1128149"/>
                    <a:gd name="connsiteY4" fmla="*/ 253345 h 604219"/>
                    <a:gd name="connsiteX5" fmla="*/ 548469 w 1128149"/>
                    <a:gd name="connsiteY5" fmla="*/ 0 h 604219"/>
                    <a:gd name="connsiteX0" fmla="*/ 548469 w 1128149"/>
                    <a:gd name="connsiteY0" fmla="*/ 2 h 604221"/>
                    <a:gd name="connsiteX1" fmla="*/ 54828 w 1128149"/>
                    <a:gd name="connsiteY1" fmla="*/ 253347 h 604221"/>
                    <a:gd name="connsiteX2" fmla="*/ 118623 w 1128149"/>
                    <a:gd name="connsiteY2" fmla="*/ 604221 h 604221"/>
                    <a:gd name="connsiteX3" fmla="*/ 1001125 w 1128149"/>
                    <a:gd name="connsiteY3" fmla="*/ 572324 h 604221"/>
                    <a:gd name="connsiteX4" fmla="*/ 1075553 w 1128149"/>
                    <a:gd name="connsiteY4" fmla="*/ 253347 h 604221"/>
                    <a:gd name="connsiteX5" fmla="*/ 548469 w 1128149"/>
                    <a:gd name="connsiteY5" fmla="*/ 2 h 60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28149" h="604221">
                      <a:moveTo>
                        <a:pt x="548469" y="2"/>
                      </a:moveTo>
                      <a:cubicBezTo>
                        <a:pt x="356826" y="-738"/>
                        <a:pt x="126469" y="152644"/>
                        <a:pt x="54828" y="253347"/>
                      </a:cubicBezTo>
                      <a:cubicBezTo>
                        <a:pt x="-16813" y="354050"/>
                        <a:pt x="-39093" y="551058"/>
                        <a:pt x="118623" y="604221"/>
                      </a:cubicBezTo>
                      <a:lnTo>
                        <a:pt x="1001125" y="572324"/>
                      </a:lnTo>
                      <a:cubicBezTo>
                        <a:pt x="1160613" y="513845"/>
                        <a:pt x="1150996" y="348734"/>
                        <a:pt x="1075553" y="253347"/>
                      </a:cubicBezTo>
                      <a:cubicBezTo>
                        <a:pt x="1000110" y="157960"/>
                        <a:pt x="740112" y="742"/>
                        <a:pt x="548469" y="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74C56CA7-5843-42FA-A65D-168018D3795A}"/>
                  </a:ext>
                </a:extLst>
              </p:cNvPr>
              <p:cNvGrpSpPr/>
              <p:nvPr/>
            </p:nvGrpSpPr>
            <p:grpSpPr>
              <a:xfrm>
                <a:off x="288384" y="1539741"/>
                <a:ext cx="3295541" cy="3295542"/>
                <a:chOff x="6374704" y="1551770"/>
                <a:chExt cx="1669451" cy="1669451"/>
              </a:xfrm>
            </p:grpSpPr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C7033903-0210-42CC-829F-E86D34E60463}"/>
                    </a:ext>
                  </a:extLst>
                </p:cNvPr>
                <p:cNvSpPr/>
                <p:nvPr/>
              </p:nvSpPr>
              <p:spPr>
                <a:xfrm>
                  <a:off x="6374704" y="1551770"/>
                  <a:ext cx="1669451" cy="166945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40000">
                      <a:schemeClr val="bg1"/>
                    </a:gs>
                  </a:gsLst>
                  <a:lin ang="16200000" scaled="1"/>
                  <a:tileRect/>
                </a:gra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332C301C-3F4A-46B2-968C-EF3460FA7302}"/>
                    </a:ext>
                  </a:extLst>
                </p:cNvPr>
                <p:cNvSpPr/>
                <p:nvPr/>
              </p:nvSpPr>
              <p:spPr>
                <a:xfrm>
                  <a:off x="6645354" y="1782273"/>
                  <a:ext cx="1128149" cy="604221"/>
                </a:xfrm>
                <a:custGeom>
                  <a:avLst/>
                  <a:gdLst>
                    <a:gd name="connsiteX0" fmla="*/ 414670 w 1020725"/>
                    <a:gd name="connsiteY0" fmla="*/ 0 h 616688"/>
                    <a:gd name="connsiteX1" fmla="*/ 244549 w 1020725"/>
                    <a:gd name="connsiteY1" fmla="*/ 63795 h 616688"/>
                    <a:gd name="connsiteX2" fmla="*/ 0 w 1020725"/>
                    <a:gd name="connsiteY2" fmla="*/ 265814 h 616688"/>
                    <a:gd name="connsiteX3" fmla="*/ 63795 w 1020725"/>
                    <a:gd name="connsiteY3" fmla="*/ 616688 h 616688"/>
                    <a:gd name="connsiteX4" fmla="*/ 946297 w 1020725"/>
                    <a:gd name="connsiteY4" fmla="*/ 584791 h 616688"/>
                    <a:gd name="connsiteX5" fmla="*/ 1020725 w 1020725"/>
                    <a:gd name="connsiteY5" fmla="*/ 265814 h 616688"/>
                    <a:gd name="connsiteX6" fmla="*/ 850604 w 1020725"/>
                    <a:gd name="connsiteY6" fmla="*/ 95693 h 616688"/>
                    <a:gd name="connsiteX7" fmla="*/ 414670 w 1020725"/>
                    <a:gd name="connsiteY7" fmla="*/ 0 h 616688"/>
                    <a:gd name="connsiteX0" fmla="*/ 453213 w 1059268"/>
                    <a:gd name="connsiteY0" fmla="*/ 0 h 616688"/>
                    <a:gd name="connsiteX1" fmla="*/ 283092 w 1059268"/>
                    <a:gd name="connsiteY1" fmla="*/ 63795 h 616688"/>
                    <a:gd name="connsiteX2" fmla="*/ 38543 w 1059268"/>
                    <a:gd name="connsiteY2" fmla="*/ 265814 h 616688"/>
                    <a:gd name="connsiteX3" fmla="*/ 102338 w 1059268"/>
                    <a:gd name="connsiteY3" fmla="*/ 616688 h 616688"/>
                    <a:gd name="connsiteX4" fmla="*/ 984840 w 1059268"/>
                    <a:gd name="connsiteY4" fmla="*/ 584791 h 616688"/>
                    <a:gd name="connsiteX5" fmla="*/ 1059268 w 1059268"/>
                    <a:gd name="connsiteY5" fmla="*/ 265814 h 616688"/>
                    <a:gd name="connsiteX6" fmla="*/ 889147 w 1059268"/>
                    <a:gd name="connsiteY6" fmla="*/ 95693 h 616688"/>
                    <a:gd name="connsiteX7" fmla="*/ 453213 w 1059268"/>
                    <a:gd name="connsiteY7" fmla="*/ 0 h 616688"/>
                    <a:gd name="connsiteX0" fmla="*/ 453213 w 1087858"/>
                    <a:gd name="connsiteY0" fmla="*/ 0 h 616688"/>
                    <a:gd name="connsiteX1" fmla="*/ 283092 w 1087858"/>
                    <a:gd name="connsiteY1" fmla="*/ 63795 h 616688"/>
                    <a:gd name="connsiteX2" fmla="*/ 38543 w 1087858"/>
                    <a:gd name="connsiteY2" fmla="*/ 265814 h 616688"/>
                    <a:gd name="connsiteX3" fmla="*/ 102338 w 1087858"/>
                    <a:gd name="connsiteY3" fmla="*/ 616688 h 616688"/>
                    <a:gd name="connsiteX4" fmla="*/ 984840 w 1087858"/>
                    <a:gd name="connsiteY4" fmla="*/ 584791 h 616688"/>
                    <a:gd name="connsiteX5" fmla="*/ 1059268 w 1087858"/>
                    <a:gd name="connsiteY5" fmla="*/ 265814 h 616688"/>
                    <a:gd name="connsiteX6" fmla="*/ 889147 w 1087858"/>
                    <a:gd name="connsiteY6" fmla="*/ 95693 h 616688"/>
                    <a:gd name="connsiteX7" fmla="*/ 453213 w 1087858"/>
                    <a:gd name="connsiteY7" fmla="*/ 0 h 616688"/>
                    <a:gd name="connsiteX0" fmla="*/ 453213 w 1087858"/>
                    <a:gd name="connsiteY0" fmla="*/ 9923 h 626611"/>
                    <a:gd name="connsiteX1" fmla="*/ 283092 w 1087858"/>
                    <a:gd name="connsiteY1" fmla="*/ 73718 h 626611"/>
                    <a:gd name="connsiteX2" fmla="*/ 38543 w 1087858"/>
                    <a:gd name="connsiteY2" fmla="*/ 275737 h 626611"/>
                    <a:gd name="connsiteX3" fmla="*/ 102338 w 1087858"/>
                    <a:gd name="connsiteY3" fmla="*/ 626611 h 626611"/>
                    <a:gd name="connsiteX4" fmla="*/ 984840 w 1087858"/>
                    <a:gd name="connsiteY4" fmla="*/ 594714 h 626611"/>
                    <a:gd name="connsiteX5" fmla="*/ 1059268 w 1087858"/>
                    <a:gd name="connsiteY5" fmla="*/ 275737 h 626611"/>
                    <a:gd name="connsiteX6" fmla="*/ 889147 w 1087858"/>
                    <a:gd name="connsiteY6" fmla="*/ 105616 h 626611"/>
                    <a:gd name="connsiteX7" fmla="*/ 453213 w 1087858"/>
                    <a:gd name="connsiteY7" fmla="*/ 9923 h 626611"/>
                    <a:gd name="connsiteX0" fmla="*/ 453213 w 1087858"/>
                    <a:gd name="connsiteY0" fmla="*/ 0 h 616688"/>
                    <a:gd name="connsiteX1" fmla="*/ 283092 w 1087858"/>
                    <a:gd name="connsiteY1" fmla="*/ 63795 h 616688"/>
                    <a:gd name="connsiteX2" fmla="*/ 38543 w 1087858"/>
                    <a:gd name="connsiteY2" fmla="*/ 265814 h 616688"/>
                    <a:gd name="connsiteX3" fmla="*/ 102338 w 1087858"/>
                    <a:gd name="connsiteY3" fmla="*/ 616688 h 616688"/>
                    <a:gd name="connsiteX4" fmla="*/ 984840 w 1087858"/>
                    <a:gd name="connsiteY4" fmla="*/ 584791 h 616688"/>
                    <a:gd name="connsiteX5" fmla="*/ 1059268 w 1087858"/>
                    <a:gd name="connsiteY5" fmla="*/ 265814 h 616688"/>
                    <a:gd name="connsiteX6" fmla="*/ 889147 w 1087858"/>
                    <a:gd name="connsiteY6" fmla="*/ 95693 h 616688"/>
                    <a:gd name="connsiteX7" fmla="*/ 453213 w 1087858"/>
                    <a:gd name="connsiteY7" fmla="*/ 0 h 616688"/>
                    <a:gd name="connsiteX0" fmla="*/ 453213 w 1087858"/>
                    <a:gd name="connsiteY0" fmla="*/ 0 h 616688"/>
                    <a:gd name="connsiteX1" fmla="*/ 38543 w 1087858"/>
                    <a:gd name="connsiteY1" fmla="*/ 265814 h 616688"/>
                    <a:gd name="connsiteX2" fmla="*/ 102338 w 1087858"/>
                    <a:gd name="connsiteY2" fmla="*/ 616688 h 616688"/>
                    <a:gd name="connsiteX3" fmla="*/ 984840 w 1087858"/>
                    <a:gd name="connsiteY3" fmla="*/ 584791 h 616688"/>
                    <a:gd name="connsiteX4" fmla="*/ 1059268 w 1087858"/>
                    <a:gd name="connsiteY4" fmla="*/ 265814 h 616688"/>
                    <a:gd name="connsiteX5" fmla="*/ 889147 w 1087858"/>
                    <a:gd name="connsiteY5" fmla="*/ 95693 h 616688"/>
                    <a:gd name="connsiteX6" fmla="*/ 453213 w 1087858"/>
                    <a:gd name="connsiteY6" fmla="*/ 0 h 616688"/>
                    <a:gd name="connsiteX0" fmla="*/ 453213 w 1087858"/>
                    <a:gd name="connsiteY0" fmla="*/ 0 h 616688"/>
                    <a:gd name="connsiteX1" fmla="*/ 38543 w 1087858"/>
                    <a:gd name="connsiteY1" fmla="*/ 265814 h 616688"/>
                    <a:gd name="connsiteX2" fmla="*/ 102338 w 1087858"/>
                    <a:gd name="connsiteY2" fmla="*/ 616688 h 616688"/>
                    <a:gd name="connsiteX3" fmla="*/ 984840 w 1087858"/>
                    <a:gd name="connsiteY3" fmla="*/ 584791 h 616688"/>
                    <a:gd name="connsiteX4" fmla="*/ 1059268 w 1087858"/>
                    <a:gd name="connsiteY4" fmla="*/ 265814 h 616688"/>
                    <a:gd name="connsiteX5" fmla="*/ 453213 w 1087858"/>
                    <a:gd name="connsiteY5" fmla="*/ 0 h 616688"/>
                    <a:gd name="connsiteX0" fmla="*/ 548469 w 1128149"/>
                    <a:gd name="connsiteY0" fmla="*/ 0 h 604219"/>
                    <a:gd name="connsiteX1" fmla="*/ 54828 w 1128149"/>
                    <a:gd name="connsiteY1" fmla="*/ 253345 h 604219"/>
                    <a:gd name="connsiteX2" fmla="*/ 118623 w 1128149"/>
                    <a:gd name="connsiteY2" fmla="*/ 604219 h 604219"/>
                    <a:gd name="connsiteX3" fmla="*/ 1001125 w 1128149"/>
                    <a:gd name="connsiteY3" fmla="*/ 572322 h 604219"/>
                    <a:gd name="connsiteX4" fmla="*/ 1075553 w 1128149"/>
                    <a:gd name="connsiteY4" fmla="*/ 253345 h 604219"/>
                    <a:gd name="connsiteX5" fmla="*/ 548469 w 1128149"/>
                    <a:gd name="connsiteY5" fmla="*/ 0 h 604219"/>
                    <a:gd name="connsiteX0" fmla="*/ 548469 w 1128149"/>
                    <a:gd name="connsiteY0" fmla="*/ 2 h 604221"/>
                    <a:gd name="connsiteX1" fmla="*/ 54828 w 1128149"/>
                    <a:gd name="connsiteY1" fmla="*/ 253347 h 604221"/>
                    <a:gd name="connsiteX2" fmla="*/ 118623 w 1128149"/>
                    <a:gd name="connsiteY2" fmla="*/ 604221 h 604221"/>
                    <a:gd name="connsiteX3" fmla="*/ 1001125 w 1128149"/>
                    <a:gd name="connsiteY3" fmla="*/ 572324 h 604221"/>
                    <a:gd name="connsiteX4" fmla="*/ 1075553 w 1128149"/>
                    <a:gd name="connsiteY4" fmla="*/ 253347 h 604221"/>
                    <a:gd name="connsiteX5" fmla="*/ 548469 w 1128149"/>
                    <a:gd name="connsiteY5" fmla="*/ 2 h 60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28149" h="604221">
                      <a:moveTo>
                        <a:pt x="548469" y="2"/>
                      </a:moveTo>
                      <a:cubicBezTo>
                        <a:pt x="356826" y="-738"/>
                        <a:pt x="126469" y="152644"/>
                        <a:pt x="54828" y="253347"/>
                      </a:cubicBezTo>
                      <a:cubicBezTo>
                        <a:pt x="-16813" y="354050"/>
                        <a:pt x="-39093" y="551058"/>
                        <a:pt x="118623" y="604221"/>
                      </a:cubicBezTo>
                      <a:lnTo>
                        <a:pt x="1001125" y="572324"/>
                      </a:lnTo>
                      <a:cubicBezTo>
                        <a:pt x="1160613" y="513845"/>
                        <a:pt x="1150996" y="348734"/>
                        <a:pt x="1075553" y="253347"/>
                      </a:cubicBezTo>
                      <a:cubicBezTo>
                        <a:pt x="1000110" y="157960"/>
                        <a:pt x="740112" y="742"/>
                        <a:pt x="548469" y="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</p:grp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CD4198E-7B4C-4106-995B-755A235B6E27}"/>
              </a:ext>
            </a:extLst>
          </p:cNvPr>
          <p:cNvGrpSpPr/>
          <p:nvPr/>
        </p:nvGrpSpPr>
        <p:grpSpPr>
          <a:xfrm>
            <a:off x="1251098" y="5612827"/>
            <a:ext cx="9983972" cy="1127425"/>
            <a:chOff x="1251098" y="5612827"/>
            <a:chExt cx="9983972" cy="1127425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7A28A95A-C193-44D3-AF53-B53440163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40306" y="5720738"/>
              <a:ext cx="1833722" cy="1019514"/>
            </a:xfrm>
            <a:prstGeom prst="rect">
              <a:avLst/>
            </a:prstGeom>
          </p:spPr>
        </p:pic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6453639-3065-4A3F-B404-94D581A62626}"/>
                </a:ext>
              </a:extLst>
            </p:cNvPr>
            <p:cNvCxnSpPr>
              <a:cxnSpLocks/>
            </p:cNvCxnSpPr>
            <p:nvPr/>
          </p:nvCxnSpPr>
          <p:spPr>
            <a:xfrm>
              <a:off x="1251098" y="5612827"/>
              <a:ext cx="998397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4C6383C-3459-4109-9050-D8A02E398DCA}"/>
              </a:ext>
            </a:extLst>
          </p:cNvPr>
          <p:cNvGrpSpPr/>
          <p:nvPr/>
        </p:nvGrpSpPr>
        <p:grpSpPr>
          <a:xfrm>
            <a:off x="1251098" y="3131436"/>
            <a:ext cx="9983972" cy="1209549"/>
            <a:chOff x="1251098" y="3131436"/>
            <a:chExt cx="9983972" cy="1209549"/>
          </a:xfrm>
        </p:grpSpPr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id="{178E8417-F315-4193-AB88-2159AC90AA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499" t="42069" r="7792" b="12006"/>
            <a:stretch/>
          </p:blipFill>
          <p:spPr bwMode="auto">
            <a:xfrm rot="5400000">
              <a:off x="8500400" y="2598687"/>
              <a:ext cx="1113534" cy="2371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16370B8-AE7C-434F-BB8E-45DAAA2A48EE}"/>
                </a:ext>
              </a:extLst>
            </p:cNvPr>
            <p:cNvCxnSpPr>
              <a:cxnSpLocks/>
            </p:cNvCxnSpPr>
            <p:nvPr/>
          </p:nvCxnSpPr>
          <p:spPr>
            <a:xfrm>
              <a:off x="1251098" y="3131436"/>
              <a:ext cx="998397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D7B4BF8-8D8C-4F80-A755-B006412F6F19}"/>
              </a:ext>
            </a:extLst>
          </p:cNvPr>
          <p:cNvGrpSpPr/>
          <p:nvPr/>
        </p:nvGrpSpPr>
        <p:grpSpPr>
          <a:xfrm>
            <a:off x="1251098" y="2346398"/>
            <a:ext cx="9983972" cy="749832"/>
            <a:chOff x="1251098" y="2346398"/>
            <a:chExt cx="9983972" cy="749832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2988A32-BDD2-479A-BF9E-CC8EB9F372B4}"/>
                </a:ext>
              </a:extLst>
            </p:cNvPr>
            <p:cNvCxnSpPr>
              <a:cxnSpLocks/>
            </p:cNvCxnSpPr>
            <p:nvPr/>
          </p:nvCxnSpPr>
          <p:spPr>
            <a:xfrm>
              <a:off x="1251098" y="2346398"/>
              <a:ext cx="998397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3" name="Picture 42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1461A35A-E03D-4E16-9321-C4C2241B9D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7" t="25975" b="13697"/>
            <a:stretch/>
          </p:blipFill>
          <p:spPr>
            <a:xfrm>
              <a:off x="7906868" y="2381605"/>
              <a:ext cx="2300599" cy="714625"/>
            </a:xfrm>
            <a:prstGeom prst="rect">
              <a:avLst/>
            </a:prstGeom>
          </p:spPr>
        </p:pic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76CAAC33-71D0-4BCA-A953-20AFCD99456D}"/>
              </a:ext>
            </a:extLst>
          </p:cNvPr>
          <p:cNvSpPr txBox="1"/>
          <p:nvPr/>
        </p:nvSpPr>
        <p:spPr>
          <a:xfrm>
            <a:off x="0" y="6514090"/>
            <a:ext cx="6528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Find slides and or</a:t>
            </a:r>
            <a:r>
              <a:rPr lang="de-CH" dirty="0"/>
              <a:t>i</a:t>
            </a:r>
            <a:r>
              <a:rPr lang="en-CH" dirty="0" err="1"/>
              <a:t>ginal</a:t>
            </a:r>
            <a:r>
              <a:rPr lang="en-CH" dirty="0"/>
              <a:t> Spemann articles here: www.towbinlab.org</a:t>
            </a:r>
          </a:p>
        </p:txBody>
      </p:sp>
    </p:spTree>
    <p:extLst>
      <p:ext uri="{BB962C8B-B14F-4D97-AF65-F5344CB8AC3E}">
        <p14:creationId xmlns:p14="http://schemas.microsoft.com/office/powerpoint/2010/main" val="174445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mprehending Development: Generating New Cells and Organs - ppt video  online download">
            <a:extLst>
              <a:ext uri="{FF2B5EF4-FFF2-40B4-BE49-F238E27FC236}">
                <a16:creationId xmlns:a16="http://schemas.microsoft.com/office/drawing/2014/main" id="{9B8965AD-EBAD-422F-97C1-A138CE9482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6" t="6772" r="15022" b="32423"/>
          <a:stretch/>
        </p:blipFill>
        <p:spPr bwMode="auto">
          <a:xfrm>
            <a:off x="2415099" y="1507631"/>
            <a:ext cx="7361803" cy="469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A555A9-3D5E-49B5-AA33-7E3EAA473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7243"/>
            <a:ext cx="12192000" cy="623990"/>
          </a:xfrm>
        </p:spPr>
        <p:txBody>
          <a:bodyPr>
            <a:normAutofit fontScale="90000"/>
          </a:bodyPr>
          <a:lstStyle/>
          <a:p>
            <a:r>
              <a:rPr lang="en-CH" dirty="0"/>
              <a:t>Embryonic development can be divided in distinct morphological stages</a:t>
            </a:r>
            <a:endParaRPr lang="de-CH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4A51DE0-B3B3-4ADF-BEC1-7855068E273C}"/>
              </a:ext>
            </a:extLst>
          </p:cNvPr>
          <p:cNvGrpSpPr/>
          <p:nvPr/>
        </p:nvGrpSpPr>
        <p:grpSpPr>
          <a:xfrm>
            <a:off x="6110713" y="1441855"/>
            <a:ext cx="5372131" cy="6155704"/>
            <a:chOff x="5927957" y="1821648"/>
            <a:chExt cx="5372131" cy="615570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CB5294B-5512-4B19-B0AD-B628BD42CCE0}"/>
                </a:ext>
              </a:extLst>
            </p:cNvPr>
            <p:cNvSpPr txBox="1"/>
            <p:nvPr/>
          </p:nvSpPr>
          <p:spPr>
            <a:xfrm>
              <a:off x="9929072" y="2046803"/>
              <a:ext cx="13710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b="1" dirty="0">
                  <a:solidFill>
                    <a:srgbClr val="FF0000"/>
                  </a:solidFill>
                </a:rPr>
                <a:t>Gastrulation</a:t>
              </a:r>
              <a:endParaRPr lang="de-CH" b="1" dirty="0">
                <a:solidFill>
                  <a:srgbClr val="FF0000"/>
                </a:solidFill>
              </a:endParaRPr>
            </a:p>
          </p:txBody>
        </p:sp>
        <p:sp>
          <p:nvSpPr>
            <p:cNvPr id="5" name="Arc 4">
              <a:extLst>
                <a:ext uri="{FF2B5EF4-FFF2-40B4-BE49-F238E27FC236}">
                  <a16:creationId xmlns:a16="http://schemas.microsoft.com/office/drawing/2014/main" id="{E70689DE-1657-423D-AAD7-F3A6C667FD9C}"/>
                </a:ext>
              </a:extLst>
            </p:cNvPr>
            <p:cNvSpPr/>
            <p:nvPr/>
          </p:nvSpPr>
          <p:spPr>
            <a:xfrm>
              <a:off x="5927957" y="1821648"/>
              <a:ext cx="4779389" cy="6155704"/>
            </a:xfrm>
            <a:prstGeom prst="arc">
              <a:avLst>
                <a:gd name="adj1" fmla="val 16230253"/>
                <a:gd name="adj2" fmla="val 21359799"/>
              </a:avLst>
            </a:prstGeom>
            <a:ln w="5715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EDF8122-4BC9-4AE1-8C24-465CEBD6C0CC}"/>
              </a:ext>
            </a:extLst>
          </p:cNvPr>
          <p:cNvSpPr txBox="1"/>
          <p:nvPr/>
        </p:nvSpPr>
        <p:spPr>
          <a:xfrm>
            <a:off x="6627043" y="1072523"/>
            <a:ext cx="922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>
                <a:solidFill>
                  <a:srgbClr val="FF0000"/>
                </a:solidFill>
              </a:rPr>
              <a:t>Blastula</a:t>
            </a:r>
            <a:endParaRPr lang="de-CH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62D045-CE33-4948-AA6D-C28309D260D1}"/>
              </a:ext>
            </a:extLst>
          </p:cNvPr>
          <p:cNvSpPr txBox="1"/>
          <p:nvPr/>
        </p:nvSpPr>
        <p:spPr>
          <a:xfrm>
            <a:off x="8796779" y="5283725"/>
            <a:ext cx="1565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>
                <a:solidFill>
                  <a:srgbClr val="FF0000"/>
                </a:solidFill>
              </a:rPr>
              <a:t>Organogenesis</a:t>
            </a:r>
            <a:endParaRPr lang="de-CH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113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2EE55-7F71-4E02-8520-EBF7D47D4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H" b="1" dirty="0"/>
              <a:t>Learning goals</a:t>
            </a:r>
            <a:endParaRPr lang="de-CH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2AEEEF-80DF-48DA-A7CD-07D1C761CA64}"/>
              </a:ext>
            </a:extLst>
          </p:cNvPr>
          <p:cNvSpPr txBox="1"/>
          <p:nvPr/>
        </p:nvSpPr>
        <p:spPr>
          <a:xfrm>
            <a:off x="105218" y="813772"/>
            <a:ext cx="119815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CH" sz="2400" dirty="0"/>
              <a:t>Know:</a:t>
            </a:r>
          </a:p>
          <a:p>
            <a:pPr lvl="1"/>
            <a:r>
              <a:rPr lang="en-CH" sz="2400" dirty="0"/>
              <a:t>- </a:t>
            </a:r>
            <a:r>
              <a:rPr lang="en-CH" sz="2400" b="1" dirty="0"/>
              <a:t>when gastrulation</a:t>
            </a:r>
            <a:r>
              <a:rPr lang="en-CH" sz="2400" dirty="0"/>
              <a:t> occurs</a:t>
            </a:r>
          </a:p>
          <a:p>
            <a:pPr lvl="1"/>
            <a:r>
              <a:rPr lang="en-CH" sz="2400" dirty="0"/>
              <a:t>- the three </a:t>
            </a:r>
            <a:r>
              <a:rPr lang="en-CH" sz="2400" b="1" dirty="0"/>
              <a:t>germ layers </a:t>
            </a:r>
            <a:r>
              <a:rPr lang="en-CH" sz="2400" dirty="0"/>
              <a:t>and how they are </a:t>
            </a:r>
            <a:r>
              <a:rPr lang="en-CH" sz="2400" b="1" dirty="0"/>
              <a:t>formed </a:t>
            </a:r>
            <a:r>
              <a:rPr lang="en-CH" sz="2400" dirty="0"/>
              <a:t>and what </a:t>
            </a:r>
            <a:r>
              <a:rPr lang="en-CH" sz="2400" b="1" dirty="0"/>
              <a:t>tissues they make </a:t>
            </a:r>
            <a:endParaRPr lang="en-CH" sz="2400" dirty="0"/>
          </a:p>
          <a:p>
            <a:pPr marL="285750" indent="-285750">
              <a:buFontTx/>
              <a:buChar char="-"/>
            </a:pPr>
            <a:endParaRPr lang="en-CH" sz="2400" dirty="0"/>
          </a:p>
          <a:p>
            <a:pPr marL="285750" indent="-285750">
              <a:buFontTx/>
              <a:buChar char="-"/>
            </a:pPr>
            <a:r>
              <a:rPr lang="en-CH" sz="2400" dirty="0"/>
              <a:t>Understand:</a:t>
            </a:r>
          </a:p>
          <a:p>
            <a:pPr lvl="1"/>
            <a:r>
              <a:rPr lang="en-CH" sz="2400" dirty="0"/>
              <a:t>- the </a:t>
            </a:r>
            <a:r>
              <a:rPr lang="en-CH" sz="2400" b="1" dirty="0"/>
              <a:t>Spemann-Mangold </a:t>
            </a:r>
            <a:r>
              <a:rPr lang="en-CH" sz="2400" dirty="0"/>
              <a:t>experiment</a:t>
            </a:r>
          </a:p>
          <a:p>
            <a:pPr lvl="1"/>
            <a:r>
              <a:rPr lang="en-CH" sz="2400" dirty="0"/>
              <a:t>- the term </a:t>
            </a:r>
            <a:r>
              <a:rPr lang="en-CH" sz="2400" b="1" dirty="0"/>
              <a:t>cell fate determination</a:t>
            </a:r>
          </a:p>
          <a:p>
            <a:pPr lvl="1"/>
            <a:r>
              <a:rPr lang="en-CH" sz="2400" dirty="0"/>
              <a:t>- how </a:t>
            </a:r>
            <a:r>
              <a:rPr lang="en-CH" sz="2400" b="1" dirty="0"/>
              <a:t>morphogen</a:t>
            </a:r>
            <a:r>
              <a:rPr lang="en-CH" sz="2400" b="1" i="1" dirty="0"/>
              <a:t> </a:t>
            </a:r>
            <a:r>
              <a:rPr lang="en-CH" sz="2400" b="1" dirty="0"/>
              <a:t>gradients </a:t>
            </a:r>
            <a:r>
              <a:rPr lang="en-CH" sz="2400" dirty="0"/>
              <a:t>pattern the embryo</a:t>
            </a:r>
          </a:p>
          <a:p>
            <a:endParaRPr lang="en-CH" sz="2400" b="1" dirty="0"/>
          </a:p>
          <a:p>
            <a:endParaRPr lang="en-CH" sz="2400" b="1" dirty="0"/>
          </a:p>
        </p:txBody>
      </p:sp>
    </p:spTree>
    <p:extLst>
      <p:ext uri="{BB962C8B-B14F-4D97-AF65-F5344CB8AC3E}">
        <p14:creationId xmlns:p14="http://schemas.microsoft.com/office/powerpoint/2010/main" val="3416713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4F1B532-ED0C-408E-88C5-FB59F9B50C96}"/>
              </a:ext>
            </a:extLst>
          </p:cNvPr>
          <p:cNvGrpSpPr/>
          <p:nvPr/>
        </p:nvGrpSpPr>
        <p:grpSpPr>
          <a:xfrm>
            <a:off x="505397" y="1634974"/>
            <a:ext cx="11271403" cy="3365864"/>
            <a:chOff x="1257014" y="4097323"/>
            <a:chExt cx="8305815" cy="248028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8E8E75A-B5C5-470B-81B7-37FA9AD20B54}"/>
                </a:ext>
              </a:extLst>
            </p:cNvPr>
            <p:cNvGrpSpPr/>
            <p:nvPr/>
          </p:nvGrpSpPr>
          <p:grpSpPr>
            <a:xfrm>
              <a:off x="1257014" y="4097324"/>
              <a:ext cx="3695286" cy="2480280"/>
              <a:chOff x="7884318" y="985007"/>
              <a:chExt cx="3695286" cy="2480280"/>
            </a:xfrm>
          </p:grpSpPr>
          <p:pic>
            <p:nvPicPr>
              <p:cNvPr id="1026" name="Picture 2" descr="Krallenfrosch – Wikipedia">
                <a:extLst>
                  <a:ext uri="{FF2B5EF4-FFF2-40B4-BE49-F238E27FC236}">
                    <a16:creationId xmlns:a16="http://schemas.microsoft.com/office/drawing/2014/main" id="{C1F31220-0C48-49CC-8167-7F514827C6A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13615" y="985007"/>
                <a:ext cx="3665989" cy="24439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FBB2623-47F2-41B9-92F4-70627D3654B4}"/>
                  </a:ext>
                </a:extLst>
              </p:cNvPr>
              <p:cNvSpPr txBox="1"/>
              <p:nvPr/>
            </p:nvSpPr>
            <p:spPr>
              <a:xfrm>
                <a:off x="7884318" y="3193129"/>
                <a:ext cx="1157493" cy="2721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H" dirty="0"/>
                  <a:t>Xenopus </a:t>
                </a:r>
                <a:r>
                  <a:rPr lang="en-CH" dirty="0" err="1"/>
                  <a:t>laevis</a:t>
                </a:r>
                <a:endParaRPr lang="de-CH" dirty="0"/>
              </a:p>
            </p:txBody>
          </p:sp>
        </p:grpSp>
        <p:pic>
          <p:nvPicPr>
            <p:cNvPr id="6" name="Picture 2" descr="Xenopus laevis as a Model System">
              <a:extLst>
                <a:ext uri="{FF2B5EF4-FFF2-40B4-BE49-F238E27FC236}">
                  <a16:creationId xmlns:a16="http://schemas.microsoft.com/office/drawing/2014/main" id="{239C3ED5-AA87-446C-8A94-61429AACE5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7952" y="4097323"/>
              <a:ext cx="4344877" cy="24439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236DE0A-2963-4C9B-8B69-ED72B1275058}"/>
                </a:ext>
              </a:extLst>
            </p:cNvPr>
            <p:cNvSpPr txBox="1"/>
            <p:nvPr/>
          </p:nvSpPr>
          <p:spPr>
            <a:xfrm>
              <a:off x="8467756" y="6274087"/>
              <a:ext cx="1095073" cy="2721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CH" dirty="0"/>
                <a:t>Xenopus eggs</a:t>
              </a:r>
              <a:endParaRPr lang="de-CH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071C9F5-59E4-4A5C-A1EC-6A8B3375E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4893"/>
            <a:ext cx="12192000" cy="623990"/>
          </a:xfrm>
        </p:spPr>
        <p:txBody>
          <a:bodyPr>
            <a:normAutofit fontScale="90000"/>
          </a:bodyPr>
          <a:lstStyle/>
          <a:p>
            <a:r>
              <a:rPr lang="en-CH" dirty="0"/>
              <a:t>Amphibians have long served as a powerful model system to study gastrulation</a:t>
            </a:r>
            <a:endParaRPr lang="de-CH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CEC59B-DFF7-4529-B9FE-796D80D9087C}"/>
              </a:ext>
            </a:extLst>
          </p:cNvPr>
          <p:cNvSpPr txBox="1"/>
          <p:nvPr/>
        </p:nvSpPr>
        <p:spPr>
          <a:xfrm>
            <a:off x="624221" y="5278110"/>
            <a:ext cx="106540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CH" dirty="0"/>
              <a:t>large size (&gt; 1 mm)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CH" dirty="0"/>
              <a:t>can be physically manipulated (transplantation)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CH" dirty="0"/>
              <a:t>molecular principles conserved to other species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69293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75A9E4B7-B2B3-47AA-ADB9-FCA458DBBB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007" y="1350496"/>
            <a:ext cx="3418703" cy="307058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7ABA816-B64C-4F4E-A403-7BE5F630D4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915" y="1420705"/>
            <a:ext cx="3352800" cy="300037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416BF67-6E9F-4B9B-8A20-5A973DEE376B}"/>
              </a:ext>
            </a:extLst>
          </p:cNvPr>
          <p:cNvGrpSpPr/>
          <p:nvPr/>
        </p:nvGrpSpPr>
        <p:grpSpPr>
          <a:xfrm>
            <a:off x="5170905" y="2190389"/>
            <a:ext cx="3656011" cy="3023874"/>
            <a:chOff x="5170905" y="2190389"/>
            <a:chExt cx="3656011" cy="3023874"/>
          </a:xfrm>
        </p:grpSpPr>
        <p:sp>
          <p:nvSpPr>
            <p:cNvPr id="5" name="Arrow: Right 4">
              <a:extLst>
                <a:ext uri="{FF2B5EF4-FFF2-40B4-BE49-F238E27FC236}">
                  <a16:creationId xmlns:a16="http://schemas.microsoft.com/office/drawing/2014/main" id="{523D0CB4-71A3-4B4E-8900-6AD2C8114740}"/>
                </a:ext>
              </a:extLst>
            </p:cNvPr>
            <p:cNvSpPr/>
            <p:nvPr/>
          </p:nvSpPr>
          <p:spPr>
            <a:xfrm>
              <a:off x="5170905" y="2190389"/>
              <a:ext cx="1011582" cy="1073426"/>
            </a:xfrm>
            <a:prstGeom prst="rightArrow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A5254DC-B294-4B2B-8718-E89F32A3B85D}"/>
                </a:ext>
              </a:extLst>
            </p:cNvPr>
            <p:cNvSpPr txBox="1"/>
            <p:nvPr/>
          </p:nvSpPr>
          <p:spPr>
            <a:xfrm>
              <a:off x="7565289" y="4752598"/>
              <a:ext cx="12616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2400" b="1" dirty="0"/>
                <a:t>Gastrula</a:t>
              </a:r>
              <a:endParaRPr lang="de-CH" sz="2400" b="1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F7AE96F-7FFD-424D-8B3C-CD2768A5A83F}"/>
              </a:ext>
            </a:extLst>
          </p:cNvPr>
          <p:cNvGrpSpPr/>
          <p:nvPr/>
        </p:nvGrpSpPr>
        <p:grpSpPr>
          <a:xfrm flipV="1">
            <a:off x="8236689" y="3263815"/>
            <a:ext cx="1360060" cy="485934"/>
            <a:chOff x="8489659" y="2782780"/>
            <a:chExt cx="2049595" cy="87441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9477053-41D2-4E3D-A51A-9033125B07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89659" y="2782780"/>
              <a:ext cx="2049595" cy="87441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46F5E31-EB58-4C9C-A2DF-795F14AC26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05825" y="2782780"/>
              <a:ext cx="2033429" cy="8744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3CCECFE-E014-44A3-857F-9521B26D2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4525"/>
            <a:ext cx="12192000" cy="623990"/>
          </a:xfrm>
        </p:spPr>
        <p:txBody>
          <a:bodyPr>
            <a:normAutofit fontScale="90000"/>
          </a:bodyPr>
          <a:lstStyle/>
          <a:p>
            <a:r>
              <a:rPr lang="en-CH" dirty="0"/>
              <a:t>Gastrulation: movement of cells and cell fate specification</a:t>
            </a:r>
            <a:endParaRPr lang="de-CH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CA3D9C-C68D-48C7-8D0C-FF26E9689609}"/>
              </a:ext>
            </a:extLst>
          </p:cNvPr>
          <p:cNvSpPr txBox="1"/>
          <p:nvPr/>
        </p:nvSpPr>
        <p:spPr>
          <a:xfrm>
            <a:off x="305681" y="5103674"/>
            <a:ext cx="1080116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3600" dirty="0"/>
              <a:t>1. Morphogenesis: cells need to move to the right place</a:t>
            </a:r>
          </a:p>
          <a:p>
            <a:endParaRPr lang="en-CH" dirty="0"/>
          </a:p>
          <a:p>
            <a:r>
              <a:rPr lang="en-CH" sz="3600" dirty="0"/>
              <a:t>2. Cell fate determination: cells need to know what to do</a:t>
            </a:r>
            <a:endParaRPr lang="de-CH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073E73-56FF-4FDA-95C2-4FE8AE13CE24}"/>
              </a:ext>
            </a:extLst>
          </p:cNvPr>
          <p:cNvSpPr txBox="1"/>
          <p:nvPr/>
        </p:nvSpPr>
        <p:spPr>
          <a:xfrm>
            <a:off x="2623783" y="4752598"/>
            <a:ext cx="1205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400" b="1" dirty="0"/>
              <a:t>Blastula</a:t>
            </a:r>
            <a:endParaRPr lang="de-CH" sz="24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55B1BF-E797-457F-83B5-749F4E6C63AA}"/>
              </a:ext>
            </a:extLst>
          </p:cNvPr>
          <p:cNvSpPr txBox="1"/>
          <p:nvPr/>
        </p:nvSpPr>
        <p:spPr>
          <a:xfrm>
            <a:off x="2623783" y="4294569"/>
            <a:ext cx="1325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vegetal pole</a:t>
            </a:r>
            <a:endParaRPr lang="de-CH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332617-CE18-4AF9-8502-0C1B3E7B1646}"/>
              </a:ext>
            </a:extLst>
          </p:cNvPr>
          <p:cNvSpPr txBox="1"/>
          <p:nvPr/>
        </p:nvSpPr>
        <p:spPr>
          <a:xfrm>
            <a:off x="2666872" y="1109175"/>
            <a:ext cx="1282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animal pole</a:t>
            </a:r>
            <a:endParaRPr lang="de-CH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1A7F54-2719-42A9-B6AE-1B052AD19448}"/>
              </a:ext>
            </a:extLst>
          </p:cNvPr>
          <p:cNvSpPr txBox="1"/>
          <p:nvPr/>
        </p:nvSpPr>
        <p:spPr>
          <a:xfrm>
            <a:off x="2656676" y="2078499"/>
            <a:ext cx="1139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>
                <a:solidFill>
                  <a:schemeClr val="bg1"/>
                </a:solidFill>
              </a:rPr>
              <a:t>blastocoel</a:t>
            </a:r>
            <a:endParaRPr lang="de-CH" dirty="0">
              <a:solidFill>
                <a:schemeClr val="bg1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82D5337-85F6-4E44-9074-D5C9F58C4AFE}"/>
              </a:ext>
            </a:extLst>
          </p:cNvPr>
          <p:cNvGrpSpPr/>
          <p:nvPr/>
        </p:nvGrpSpPr>
        <p:grpSpPr>
          <a:xfrm>
            <a:off x="9660835" y="3584028"/>
            <a:ext cx="1506887" cy="694633"/>
            <a:chOff x="10539254" y="2598114"/>
            <a:chExt cx="1506887" cy="69463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073765F-B871-4619-9208-AEF100D87BE1}"/>
                </a:ext>
              </a:extLst>
            </p:cNvPr>
            <p:cNvSpPr txBox="1"/>
            <p:nvPr/>
          </p:nvSpPr>
          <p:spPr>
            <a:xfrm>
              <a:off x="10639646" y="2598114"/>
              <a:ext cx="1167307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CH" dirty="0"/>
                <a:t>endoderm</a:t>
              </a:r>
              <a:endParaRPr lang="de-CH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374A0A4-00F1-441E-9925-D4363D0A8494}"/>
                </a:ext>
              </a:extLst>
            </p:cNvPr>
            <p:cNvSpPr txBox="1"/>
            <p:nvPr/>
          </p:nvSpPr>
          <p:spPr>
            <a:xfrm>
              <a:off x="10539254" y="2923415"/>
              <a:ext cx="1506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dirty="0"/>
                <a:t>digestive tract</a:t>
              </a:r>
              <a:endParaRPr lang="de-CH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DF4743F-FF83-4133-BDC1-79BAB43B82A9}"/>
              </a:ext>
            </a:extLst>
          </p:cNvPr>
          <p:cNvGrpSpPr/>
          <p:nvPr/>
        </p:nvGrpSpPr>
        <p:grpSpPr>
          <a:xfrm>
            <a:off x="9660835" y="2303520"/>
            <a:ext cx="1355436" cy="595665"/>
            <a:chOff x="10051774" y="1709167"/>
            <a:chExt cx="1355436" cy="59566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C6F71DE-3B9F-4D29-9072-87552C2C05B4}"/>
                </a:ext>
              </a:extLst>
            </p:cNvPr>
            <p:cNvSpPr txBox="1"/>
            <p:nvPr/>
          </p:nvSpPr>
          <p:spPr>
            <a:xfrm>
              <a:off x="10051774" y="1709167"/>
              <a:ext cx="119776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CH" dirty="0">
                  <a:solidFill>
                    <a:srgbClr val="B12E29"/>
                  </a:solidFill>
                </a:rPr>
                <a:t>mesoderm</a:t>
              </a:r>
              <a:endParaRPr lang="de-CH" dirty="0">
                <a:solidFill>
                  <a:srgbClr val="B12E29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030D87C-66AF-4E83-AD7C-B4F1B7350481}"/>
                </a:ext>
              </a:extLst>
            </p:cNvPr>
            <p:cNvSpPr txBox="1"/>
            <p:nvPr/>
          </p:nvSpPr>
          <p:spPr>
            <a:xfrm>
              <a:off x="10051774" y="1935500"/>
              <a:ext cx="13554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dirty="0"/>
                <a:t>inner organs</a:t>
              </a:r>
              <a:endParaRPr lang="de-CH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E19C253-92E0-448B-AF96-D68F341C3BA4}"/>
              </a:ext>
            </a:extLst>
          </p:cNvPr>
          <p:cNvGrpSpPr/>
          <p:nvPr/>
        </p:nvGrpSpPr>
        <p:grpSpPr>
          <a:xfrm>
            <a:off x="9660835" y="1109175"/>
            <a:ext cx="2126079" cy="610653"/>
            <a:chOff x="9660835" y="1109175"/>
            <a:chExt cx="2126079" cy="61065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962B726-CBF6-4F0E-91EA-A15404851C34}"/>
                </a:ext>
              </a:extLst>
            </p:cNvPr>
            <p:cNvSpPr txBox="1"/>
            <p:nvPr/>
          </p:nvSpPr>
          <p:spPr>
            <a:xfrm>
              <a:off x="9660835" y="1109175"/>
              <a:ext cx="109613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CH" dirty="0">
                  <a:solidFill>
                    <a:srgbClr val="596E95"/>
                  </a:solidFill>
                </a:rPr>
                <a:t>ectoderm</a:t>
              </a:r>
              <a:endParaRPr lang="de-CH" dirty="0">
                <a:solidFill>
                  <a:srgbClr val="596E95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CBF95B6-ADB6-46D7-A6DE-435B6E27BF94}"/>
                </a:ext>
              </a:extLst>
            </p:cNvPr>
            <p:cNvSpPr txBox="1"/>
            <p:nvPr/>
          </p:nvSpPr>
          <p:spPr>
            <a:xfrm>
              <a:off x="9665949" y="1350496"/>
              <a:ext cx="21209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dirty="0"/>
                <a:t>skin, nervous system</a:t>
              </a:r>
              <a:endParaRPr lang="de-CH" dirty="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2678AFA-9648-4E46-BC5D-2995B7FAE89D}"/>
              </a:ext>
            </a:extLst>
          </p:cNvPr>
          <p:cNvGrpSpPr/>
          <p:nvPr/>
        </p:nvGrpSpPr>
        <p:grpSpPr>
          <a:xfrm flipV="1">
            <a:off x="8591108" y="2115250"/>
            <a:ext cx="1069728" cy="477234"/>
            <a:chOff x="8489659" y="2782780"/>
            <a:chExt cx="2049595" cy="87441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D14BA91-2907-4BF3-A9AB-DF4B0B5883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89659" y="2782780"/>
              <a:ext cx="2049595" cy="87441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44165DC-7A79-40B5-A88E-4E8A573EDC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05825" y="2782780"/>
              <a:ext cx="2033429" cy="8744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F910782-59BA-4732-8A61-13A8AEC59B3C}"/>
              </a:ext>
            </a:extLst>
          </p:cNvPr>
          <p:cNvGrpSpPr/>
          <p:nvPr/>
        </p:nvGrpSpPr>
        <p:grpSpPr>
          <a:xfrm>
            <a:off x="8343014" y="1312742"/>
            <a:ext cx="1360060" cy="383549"/>
            <a:chOff x="8489659" y="2782780"/>
            <a:chExt cx="2049595" cy="87441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807E67A-1386-4196-A798-B9EFEB6B1B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89659" y="2782780"/>
              <a:ext cx="2049595" cy="87441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C227797-9B65-4ADD-843D-5900434192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05825" y="2782780"/>
              <a:ext cx="2033429" cy="8744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720CF319-FA9D-4551-BD5D-4C360543AE92}"/>
              </a:ext>
            </a:extLst>
          </p:cNvPr>
          <p:cNvSpPr txBox="1"/>
          <p:nvPr/>
        </p:nvSpPr>
        <p:spPr>
          <a:xfrm>
            <a:off x="-25400" y="6537346"/>
            <a:ext cx="718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dirty="0"/>
              <a:t>Figures adapted from </a:t>
            </a:r>
            <a:r>
              <a:rPr lang="de-CH" dirty="0"/>
              <a:t>Wolpert</a:t>
            </a:r>
            <a:r>
              <a:rPr lang="en-CH" dirty="0"/>
              <a:t> – Principles of development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97059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C635CC-F0F1-493A-97DF-F0E19A667B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51" t="17982" r="15436" b="14740"/>
          <a:stretch/>
        </p:blipFill>
        <p:spPr>
          <a:xfrm>
            <a:off x="1895912" y="1233182"/>
            <a:ext cx="8414158" cy="46139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948145-5FA7-4397-81EA-F251255E7985}"/>
              </a:ext>
            </a:extLst>
          </p:cNvPr>
          <p:cNvSpPr txBox="1"/>
          <p:nvPr/>
        </p:nvSpPr>
        <p:spPr>
          <a:xfrm>
            <a:off x="-25400" y="6537346"/>
            <a:ext cx="718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dirty="0">
                <a:solidFill>
                  <a:schemeClr val="bg1"/>
                </a:solidFill>
              </a:rPr>
              <a:t>Source of Figures: Scott Gilbert – Developmental Biology</a:t>
            </a:r>
            <a:endParaRPr lang="de-CH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676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4662D9-751E-4191-B5DC-676A032053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45" t="20795" r="15298" b="14863"/>
          <a:stretch/>
        </p:blipFill>
        <p:spPr>
          <a:xfrm>
            <a:off x="1870745" y="1426128"/>
            <a:ext cx="8456104" cy="44126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BAD240-229A-4963-8CB6-94E68B619635}"/>
              </a:ext>
            </a:extLst>
          </p:cNvPr>
          <p:cNvSpPr txBox="1"/>
          <p:nvPr/>
        </p:nvSpPr>
        <p:spPr>
          <a:xfrm>
            <a:off x="-25400" y="6537346"/>
            <a:ext cx="718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dirty="0">
                <a:solidFill>
                  <a:schemeClr val="bg1"/>
                </a:solidFill>
              </a:rPr>
              <a:t>Source of Figures: Scott Gilbert – Developmental Biology</a:t>
            </a:r>
            <a:endParaRPr lang="de-CH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4455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844929E8-D3DD-4DAA-95EF-F1DCA1A30A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" t="21167" r="4352" b="16926"/>
          <a:stretch/>
        </p:blipFill>
        <p:spPr>
          <a:xfrm>
            <a:off x="1865151" y="1426128"/>
            <a:ext cx="8431240" cy="43035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7150E9-E6BA-412F-B778-772EA1BBA7FC}"/>
              </a:ext>
            </a:extLst>
          </p:cNvPr>
          <p:cNvSpPr txBox="1"/>
          <p:nvPr/>
        </p:nvSpPr>
        <p:spPr>
          <a:xfrm>
            <a:off x="-25400" y="6537346"/>
            <a:ext cx="718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dirty="0">
                <a:solidFill>
                  <a:schemeClr val="bg1"/>
                </a:solidFill>
              </a:rPr>
              <a:t>Source of Figures: Scott Gilbert – Developmental Biology</a:t>
            </a:r>
            <a:endParaRPr lang="de-CH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4928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811</Words>
  <Application>Microsoft Office PowerPoint</Application>
  <PresentationFormat>Widescreen</PresentationFormat>
  <Paragraphs>158</Paragraphs>
  <Slides>25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Gastrulation</vt:lpstr>
      <vt:lpstr>PowerPoint Presentation</vt:lpstr>
      <vt:lpstr>Embryonic development can be divided in distinct morphological stages</vt:lpstr>
      <vt:lpstr>Learning goals</vt:lpstr>
      <vt:lpstr>Amphibians have long served as a powerful model system to study gastrulation</vt:lpstr>
      <vt:lpstr>Gastrulation: movement of cells and cell fate specification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 II: Cell fate determination</vt:lpstr>
      <vt:lpstr>Hans Spemann was an influential developmental biologist in the 1920s</vt:lpstr>
      <vt:lpstr>Spemann’s transplantation experiments showed that early gastrula tissues are not pre-determined</vt:lpstr>
      <vt:lpstr>The cell fate of late gastrula tissues is determined</vt:lpstr>
      <vt:lpstr>PowerPoint Presentation</vt:lpstr>
      <vt:lpstr>In 1924, Hilde Mangold and Hans Spemann showed that the dorsal blastopore lip instructs gastrulation</vt:lpstr>
      <vt:lpstr>The dorsal blastopore lip induces gastrulation and neural plate formation</vt:lpstr>
      <vt:lpstr>The blastopore lip can induce and organise the development of an entire orgasim</vt:lpstr>
      <vt:lpstr>Morphogens are secreted molecules that control the cell fate of neighbouring cells</vt:lpstr>
      <vt:lpstr>Integration of multiple morphogen gradients can instruct localized cell fates</vt:lpstr>
      <vt:lpstr>Integration of multiple morphogen gradients can instruct localized cell fates</vt:lpstr>
      <vt:lpstr>The specified organizer secretes morphogens that induce cell fates</vt:lpstr>
      <vt:lpstr>Interconnection of cell movement and specification creates a dynamics self-organizing system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Gastrulation</dc:title>
  <dc:creator>Towbin, Benjamin Daniel (IZB)</dc:creator>
  <cp:lastModifiedBy>Towbin, Benjamin Daniel (IZB)</cp:lastModifiedBy>
  <cp:revision>26</cp:revision>
  <dcterms:created xsi:type="dcterms:W3CDTF">2022-08-07T10:41:31Z</dcterms:created>
  <dcterms:modified xsi:type="dcterms:W3CDTF">2022-09-09T17:06:07Z</dcterms:modified>
</cp:coreProperties>
</file>